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176" r:id="rId1"/>
  </p:sldMasterIdLst>
  <p:notesMasterIdLst>
    <p:notesMasterId r:id="rId8"/>
  </p:notesMasterIdLst>
  <p:sldIdLst>
    <p:sldId id="256" r:id="rId2"/>
    <p:sldId id="412" r:id="rId3"/>
    <p:sldId id="357" r:id="rId4"/>
    <p:sldId id="373" r:id="rId5"/>
    <p:sldId id="404" r:id="rId6"/>
    <p:sldId id="304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7">
          <p15:clr>
            <a:srgbClr val="A4A3A4"/>
          </p15:clr>
        </p15:guide>
        <p15:guide id="2" pos="29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DB"/>
    <a:srgbClr val="17C913"/>
    <a:srgbClr val="54F048"/>
    <a:srgbClr val="C0504D"/>
    <a:srgbClr val="F59866"/>
    <a:srgbClr val="F49DB3"/>
    <a:srgbClr val="D9D9D9"/>
    <a:srgbClr val="CA4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027"/>
        <p:guide pos="29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FC63E-C829-4EDA-8885-0CE463389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80EB0-6D84-4CD9-A5D3-514EE1822B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BAD3EA6D-6706-447A-B338-461D64C6A067}" type="datetimeFigureOut">
              <a:rPr lang="en-US"/>
              <a:pPr>
                <a:defRPr/>
              </a:pPr>
              <a:t>5/19/2021</a:t>
            </a:fld>
            <a:endParaRPr lang="en-US"/>
          </a:p>
        </p:txBody>
      </p:sp>
      <p:sp>
        <p:nvSpPr>
          <p:cNvPr id="18436" name="Slide Image Placeholder 3">
            <a:extLst>
              <a:ext uri="{FF2B5EF4-FFF2-40B4-BE49-F238E27FC236}">
                <a16:creationId xmlns:a16="http://schemas.microsoft.com/office/drawing/2014/main" id="{4980A73D-FE7F-4B08-9B38-D6B4244A93F0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Notes Placeholder 4">
            <a:extLst>
              <a:ext uri="{FF2B5EF4-FFF2-40B4-BE49-F238E27FC236}">
                <a16:creationId xmlns:a16="http://schemas.microsoft.com/office/drawing/2014/main" id="{FC4EBD28-8E90-440C-BB08-5AD72389731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75A8C-F7AE-4FC5-B33A-FA0E87E51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EC3F5-C4B3-4494-9746-E85AB4F8A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0091D7-093B-4B54-A59A-25D83B54203D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B1172A9-2AFB-4493-B589-6994EBB3F6E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BBE9E66E-9A84-4B83-8615-5DAA41BED0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>
            <a:extLst>
              <a:ext uri="{FF2B5EF4-FFF2-40B4-BE49-F238E27FC236}">
                <a16:creationId xmlns:a16="http://schemas.microsoft.com/office/drawing/2014/main" id="{1A01D240-97BA-4E79-9BC5-BBEEED0C05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>
            <a:extLst>
              <a:ext uri="{FF2B5EF4-FFF2-40B4-BE49-F238E27FC236}">
                <a16:creationId xmlns:a16="http://schemas.microsoft.com/office/drawing/2014/main" id="{75E0AF98-B5DE-4523-B455-5FFD08B00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7946D420-A54D-4394-9B3D-1E7AA2F31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3321889-935B-4071-8DB7-7A286E746C4B}" type="slidenum">
              <a:rPr lang="it-IT" altLang="it-IT" smtClean="0">
                <a:latin typeface="Calibri" panose="020F0502020204030204" pitchFamily="34" charset="0"/>
              </a:rPr>
              <a:pPr/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4804DE7-031D-45BC-A3CB-BE501CE47E5D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5CE914-A5D4-4B32-A8D0-D808CA4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86A161-0098-4387-8F6A-BC0D929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D0EE74-DCE7-44BC-9077-ED18B05A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B795-3C20-4154-A751-1F367DBB31D3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5796F96-0BBE-470E-9B52-D9A69EDCA3D5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5C8A3B-28AB-4BD9-9B2F-BF3BB3E3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A7A9BF-E5A5-41FF-9C44-CCB59B32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453D62-50F8-4A1D-8EA3-B1D3AD15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A341-9546-4252-BB7A-681161E6840B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6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E4979A4-9FCA-47CE-8052-E7D5777A9F8E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6DF93FF-4BA9-4B59-901A-0729A235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7BA2C48-2812-4FDF-AA3B-12C24F1A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1E94E5-A5F0-4463-841D-80C0A27BD2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2276DA-2B8E-43E1-995F-BAAB394469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F47E43-E9B3-4CC5-AAD5-682B54B609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1A96-A1C5-40A0-A916-21857F75999E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992F85F-E7BC-40A1-A883-40772561867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801BCBB-CA43-43BA-AEE8-2C1A962D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3BD711A-9B15-4FF2-819A-44DC47C4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B957B6-CE0E-47FD-833D-1431D416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1957D-8EE8-45A3-BD94-59719897987A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5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8BD3C1F-F773-487B-8BE7-1F47BCFE938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A5DFD74A-1BFC-457F-89B6-424FDBAE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7F484EC-531E-4F75-89C8-2711A785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87342B4-26D8-44A1-97C8-2713BFFAFD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AF11E7A-2E60-4198-9376-1CEF68097C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F30753-2A8F-4D1B-A639-177C717A6A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E61C-323C-4E52-8623-D1F45493F444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8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8F7DB86-F5B7-42FB-9C6A-F61F8BB5F811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EB9CD5A-DB7C-42B7-9E12-A86739CA9A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88704-334C-4E64-8C94-FA42DA91B9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9E1F04-06D4-4F1C-8FCA-035A7F409B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26011-19E1-4860-A5B9-DA4916823046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3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0D72F4F-F88B-4033-81BF-E27F5D0F1EF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110D1E-C522-43E2-A57F-D9562610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5BA2CE-496E-4B18-A760-935E898F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4D47A8-CF39-4649-B8BB-F54244F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D733-4728-4A8D-A1C2-B7C20E2F3740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CF8796C-778E-44E7-A3B7-A9B42788FAA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6EC80A-8214-49B4-9FAF-E12DACE4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5C5EE7-153A-4B73-9E0C-17CC3B06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F944F-E6C1-4D6C-9BDC-42EDE5EE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3FF7-92D4-4A2C-BEC2-05F8C341EC37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3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28F1AE8-BB79-4A5C-9956-8AC473082EE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27C73-E445-448B-A570-8D978D8E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5F635-8D43-4DA7-8600-E4CF287F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623FDB-9343-4A4D-BF58-4D615087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7D59-1BC7-4F41-8620-199541640B5C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8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0721AF3-E807-445B-AE7F-E718BC391C3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634172-0F18-44E4-9EF9-3B4AF493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B475BF-CF8E-495A-B330-A033888E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49A2A6-A6CD-4CE9-8331-99F2BC4B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A64A-379B-4306-B707-22E93782BECF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4172890-E7C2-404C-A6DB-B5627A4FF71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E16248-32A8-49FC-AB90-EC7C1624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75844-714B-4D77-9E40-9063493C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7BD20E-ADDD-4B6C-9DC4-152E2281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F77E-4184-4D52-A177-ADCD6F91D056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2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216F4585-FF47-4843-98C0-DBCB5CF5ED5C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3A70B8C-DC47-44B2-87E4-42CA69AF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DF01655-750B-4448-827C-B70AD3D0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111E0-7FAC-478E-BF92-C3FBA9FD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45E2-AC61-4014-ACFB-28E583AE0037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B659E513-7C52-437D-87D4-6A3E8DD4D9C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FE0CAB0-6141-4271-99F3-84ED1E77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C63ABB1-210A-48D7-A52B-09E85E37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D6C522-5AAA-46B6-AB02-D3D73C2E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61E-0DFF-43E9-A5C7-0C62C5A48FBB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2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B387D8D-FDF4-499B-BCE1-AF357CCD75A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310A9DC-C40B-4662-BD04-E8CF38BD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7541C1-5582-4414-8DF0-9AC78444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ED7CA7-4FBF-4D8E-BA4A-28728A58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FE6D-DB33-4A81-AF49-A019D11509D2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CE8F56C-45C8-4104-B090-59288FCD72E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7238A5-D789-40D3-B0FB-6985A688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EB04AE-C187-4EA8-8B94-FE6DD1E4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A980F4-4AF3-4DE6-958A-6552BA6C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0EA0-D497-47B9-8829-A2D0F69C4152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ABA6E9E-4DDA-47F4-B058-353D51C6AB9B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1FDC742-FAFB-4F7D-94A7-75BCA09B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0441AE-C58C-4C03-A64B-2B74E98D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A35F34E-F2F1-40A4-A9C1-3983135D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3FE3-AC86-4569-9BF3-FA2B94E972D6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8FD38C0B-3375-48FB-8AD2-9BD2B928C269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16906942-839F-4B7F-AB11-E3FD26C1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98411DB9-9773-4B6A-A026-D158617EF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130E51E7-C81A-44E2-AB77-D60942472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5527A2CD-79DC-4926-8142-BFC04954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01D7E0D6-7750-43C0-8609-4FCE1E876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4CEDB8E6-99C2-4CEC-92F0-AA09EF04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CD4FFE3D-B8D1-41CE-A5BC-B896F3F2E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D6379A80-CDC3-43BE-ADC5-E6104D24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13CD1CBA-305C-4A6E-A31B-7EC04C33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CF4D6FB3-1E49-4BE3-BCA7-4C6651B3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0EA26C0E-FCEF-4F84-A5F3-8861D6A6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5BE3A82F-7569-4DD6-A160-B34696DB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57521FAC-A0AC-4E8E-89CF-60C709985CC4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D63BC17A-9BFB-421F-B8C7-798F9D35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08516F58-6115-48B9-8D01-B69868DB6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4B09DAEF-85D5-462E-B453-DA399E8F5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083C1A29-F8B2-4293-A1EF-29A2D061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9938E9B9-075E-4DDB-9EA7-FE84C796D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6600A91D-2E5F-4967-8A8C-D39F869A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BD7D3B7B-DA32-4A02-AFC9-7444390B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1F82A98F-38F0-4C78-9333-97CA706F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444F965A-7F7C-4169-B38E-58494DA5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9299DFC4-B977-48CB-A14C-A56273F65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CC93A012-4DE3-44A7-9709-FEC2F879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6B8E101F-BB28-4A29-8101-785D0C21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1CF64C7-F484-499E-BA27-4B924B9E7FA0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AD7A349D-76C9-4389-A871-7E0AE6964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29452CCF-A8B8-4685-BB0C-51E23390A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70F7F-DDED-4B07-B6B6-2E8711FE5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19FE-E093-43F6-BA90-3F2025D6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E63C-0B4B-4679-B50B-59F50BF11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cs typeface="幼圆"/>
              </a:defRPr>
            </a:lvl1pPr>
          </a:lstStyle>
          <a:p>
            <a:pPr>
              <a:defRPr/>
            </a:pPr>
            <a:fld id="{271589CD-3823-40D3-BDF3-88B621F1EEFF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  <p:sldLayoutId id="2147486660" r:id="rId12"/>
    <p:sldLayoutId id="2147486661" r:id="rId13"/>
    <p:sldLayoutId id="2147486662" r:id="rId14"/>
    <p:sldLayoutId id="2147486663" r:id="rId15"/>
    <p:sldLayoutId id="2147486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">
            <a:extLst>
              <a:ext uri="{FF2B5EF4-FFF2-40B4-BE49-F238E27FC236}">
                <a16:creationId xmlns:a16="http://schemas.microsoft.com/office/drawing/2014/main" id="{4D7F7B06-7E16-4FD3-8698-458BE7EA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4138"/>
            <a:ext cx="17510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ttangolo 4">
            <a:extLst>
              <a:ext uri="{FF2B5EF4-FFF2-40B4-BE49-F238E27FC236}">
                <a16:creationId xmlns:a16="http://schemas.microsoft.com/office/drawing/2014/main" id="{481EE90A-33CB-4652-892E-6CF32FC8F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145088"/>
            <a:ext cx="877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Biomedicine, Neuroscience and Advanced Diagnostics (Bi.N.D)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Palermo</a:t>
            </a:r>
          </a:p>
        </p:txBody>
      </p:sp>
      <p:pic>
        <p:nvPicPr>
          <p:cNvPr id="19460" name="Picture 7" descr="Risultato immagine per airc 2020">
            <a:extLst>
              <a:ext uri="{FF2B5EF4-FFF2-40B4-BE49-F238E27FC236}">
                <a16:creationId xmlns:a16="http://schemas.microsoft.com/office/drawing/2014/main" id="{A0361743-9198-4C1E-A779-5D673F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04775"/>
            <a:ext cx="1042988" cy="777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CasellaDiTesto 2">
            <a:extLst>
              <a:ext uri="{FF2B5EF4-FFF2-40B4-BE49-F238E27FC236}">
                <a16:creationId xmlns:a16="http://schemas.microsoft.com/office/drawing/2014/main" id="{A4EC5DDA-6A8A-48C6-9C6D-1E81ED05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494213"/>
            <a:ext cx="2216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Marzia Pucci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B4A2D0D-BF99-4A75-83BE-9AB2DCBF4735}"/>
              </a:ext>
            </a:extLst>
          </p:cNvPr>
          <p:cNvCxnSpPr/>
          <p:nvPr/>
        </p:nvCxnSpPr>
        <p:spPr>
          <a:xfrm>
            <a:off x="773113" y="5013325"/>
            <a:ext cx="792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Piano Strategico Dip. Bi.N.D. 2019-2021">
            <a:extLst>
              <a:ext uri="{FF2B5EF4-FFF2-40B4-BE49-F238E27FC236}">
                <a16:creationId xmlns:a16="http://schemas.microsoft.com/office/drawing/2014/main" id="{AED4E945-6665-43BC-AC45-A976E733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0775" y="60325"/>
            <a:ext cx="935038" cy="99218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64" name="CasellaDiTesto 12">
            <a:extLst>
              <a:ext uri="{FF2B5EF4-FFF2-40B4-BE49-F238E27FC236}">
                <a16:creationId xmlns:a16="http://schemas.microsoft.com/office/drawing/2014/main" id="{F8101CBD-06B9-4D41-A894-CCDB1933F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" y="3589108"/>
            <a:ext cx="7921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Marzia PUCCI, Ornella URZI’</a:t>
            </a:r>
            <a:r>
              <a:rPr lang="it-IT" altLang="it-IT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Marta MOSCHETTI</a:t>
            </a:r>
            <a:r>
              <a:rPr lang="it-IT" altLang="it-IT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Alice CONIGLIARO, Riccardo ALESSANDRO, Simona FONTANA </a:t>
            </a:r>
            <a:endParaRPr lang="it-IT" altLang="it-IT" sz="1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5" name="CasellaDiTesto 12">
            <a:extLst>
              <a:ext uri="{FF2B5EF4-FFF2-40B4-BE49-F238E27FC236}">
                <a16:creationId xmlns:a16="http://schemas.microsoft.com/office/drawing/2014/main" id="{64963E6F-5095-4F73-A5A1-A1570BE9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63688"/>
            <a:ext cx="7993062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GB" sz="2400" b="1" i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 cancer-derived small extracellular vesicles induce </a:t>
            </a:r>
            <a:r>
              <a:rPr lang="en-US" sz="2400" b="1" i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 to mesenchymal transition of normal hepatocytes: </a:t>
            </a:r>
            <a:r>
              <a:rPr lang="en-GB" sz="2400" b="1" i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insights on the hepatic pre-metastatic niche  formation</a:t>
            </a:r>
            <a:endParaRPr lang="it-IT" altLang="it-IT" sz="24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6" name="Rectangle 12">
            <a:extLst>
              <a:ext uri="{FF2B5EF4-FFF2-40B4-BE49-F238E27FC236}">
                <a16:creationId xmlns:a16="http://schemas.microsoft.com/office/drawing/2014/main" id="{C4D92516-138C-4215-B1C4-EE5E2E97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6119813"/>
            <a:ext cx="7950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international AICC Exosome Meeting "Cell to cell delivery in cancer and therapy: a matter of carriers and messages"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it-IT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1E1A8F-C612-42BD-9F03-2B4F16CAD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7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D9EF6D0A-9A4A-4C79-8168-596CF395F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731838"/>
            <a:ext cx="8051800" cy="742950"/>
          </a:xfrm>
        </p:spPr>
        <p:txBody>
          <a:bodyPr/>
          <a:lstStyle/>
          <a:p>
            <a:pPr algn="ctr"/>
            <a:r>
              <a:rPr lang="it-IT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extracellular vesicles (sEVs) </a:t>
            </a:r>
            <a:r>
              <a:rPr lang="en-US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 from colon cancer cell lines </a:t>
            </a:r>
            <a:br>
              <a:rPr lang="en-US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(CRC) and liver parenchyma  </a:t>
            </a:r>
            <a:br>
              <a:rPr lang="it-IT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it-IT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18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rgamena 2 7">
            <a:extLst>
              <a:ext uri="{FF2B5EF4-FFF2-40B4-BE49-F238E27FC236}">
                <a16:creationId xmlns:a16="http://schemas.microsoft.com/office/drawing/2014/main" id="{ECBE65DC-E919-4777-AB6E-742387FB6115}"/>
              </a:ext>
            </a:extLst>
          </p:cNvPr>
          <p:cNvSpPr/>
          <p:nvPr/>
        </p:nvSpPr>
        <p:spPr>
          <a:xfrm>
            <a:off x="6172200" y="5386388"/>
            <a:ext cx="2736850" cy="144145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date, the active role of hepatocytes in the formation of the pre-metastatic niche is not known</a:t>
            </a:r>
          </a:p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8" name="Gruppo 2">
            <a:extLst>
              <a:ext uri="{FF2B5EF4-FFF2-40B4-BE49-F238E27FC236}">
                <a16:creationId xmlns:a16="http://schemas.microsoft.com/office/drawing/2014/main" id="{311E9729-B795-49FF-8124-B232F4ADD212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2595563"/>
            <a:ext cx="3692525" cy="2762250"/>
            <a:chOff x="4787900" y="2751138"/>
            <a:chExt cx="3692525" cy="2762331"/>
          </a:xfrm>
        </p:grpSpPr>
        <p:pic>
          <p:nvPicPr>
            <p:cNvPr id="21514" name="Picture 4">
              <a:extLst>
                <a:ext uri="{FF2B5EF4-FFF2-40B4-BE49-F238E27FC236}">
                  <a16:creationId xmlns:a16="http://schemas.microsoft.com/office/drawing/2014/main" id="{9A563E03-546A-44DE-8E97-71E6D67DB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751138"/>
              <a:ext cx="3692525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FB4448A-1580-4054-8414-8F155CF00885}"/>
                </a:ext>
              </a:extLst>
            </p:cNvPr>
            <p:cNvSpPr/>
            <p:nvPr/>
          </p:nvSpPr>
          <p:spPr>
            <a:xfrm rot="1307217">
              <a:off x="5750364" y="4590139"/>
              <a:ext cx="5725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5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11" name="Freccia circolare a destra 10">
              <a:extLst>
                <a:ext uri="{FF2B5EF4-FFF2-40B4-BE49-F238E27FC236}">
                  <a16:creationId xmlns:a16="http://schemas.microsoft.com/office/drawing/2014/main" id="{4062FF8A-CC97-4C0E-B81F-CD7B066A653F}"/>
                </a:ext>
              </a:extLst>
            </p:cNvPr>
            <p:cNvSpPr/>
            <p:nvPr/>
          </p:nvSpPr>
          <p:spPr>
            <a:xfrm>
              <a:off x="5219700" y="3644926"/>
              <a:ext cx="360362" cy="1152559"/>
            </a:xfrm>
            <a:prstGeom prst="curvedRightArrow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1517" name="Ovale 11">
              <a:extLst>
                <a:ext uri="{FF2B5EF4-FFF2-40B4-BE49-F238E27FC236}">
                  <a16:creationId xmlns:a16="http://schemas.microsoft.com/office/drawing/2014/main" id="{D698F3EE-6433-4117-A4C5-FABBF4EEB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4932363"/>
              <a:ext cx="1052513" cy="4492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it-IT" altLang="it-IT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</p:grpSp>
      <p:sp>
        <p:nvSpPr>
          <p:cNvPr id="21509" name="CasellaDiTesto 7">
            <a:extLst>
              <a:ext uri="{FF2B5EF4-FFF2-40B4-BE49-F238E27FC236}">
                <a16:creationId xmlns:a16="http://schemas.microsoft.com/office/drawing/2014/main" id="{8DF467C9-0210-4ECA-805C-73E780E40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212725"/>
            <a:ext cx="7380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COLORECTAL CARCINOMA AND LIVER METASTASIS</a:t>
            </a:r>
          </a:p>
        </p:txBody>
      </p:sp>
      <p:grpSp>
        <p:nvGrpSpPr>
          <p:cNvPr id="21510" name="Gruppo 1">
            <a:extLst>
              <a:ext uri="{FF2B5EF4-FFF2-40B4-BE49-F238E27FC236}">
                <a16:creationId xmlns:a16="http://schemas.microsoft.com/office/drawing/2014/main" id="{07896278-2763-4BB3-B395-E1364A1603D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265238"/>
            <a:ext cx="2932112" cy="1441450"/>
            <a:chOff x="5212803" y="1186818"/>
            <a:chExt cx="2932955" cy="1441450"/>
          </a:xfrm>
        </p:grpSpPr>
        <p:sp>
          <p:nvSpPr>
            <p:cNvPr id="13" name="Pergamena 2 12">
              <a:extLst>
                <a:ext uri="{FF2B5EF4-FFF2-40B4-BE49-F238E27FC236}">
                  <a16:creationId xmlns:a16="http://schemas.microsoft.com/office/drawing/2014/main" id="{061A8AAF-0BCC-4665-BD56-2770E7E7CDAF}"/>
                </a:ext>
              </a:extLst>
            </p:cNvPr>
            <p:cNvSpPr/>
            <p:nvPr/>
          </p:nvSpPr>
          <p:spPr>
            <a:xfrm>
              <a:off x="5212803" y="1186818"/>
              <a:ext cx="2932955" cy="1441450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7" name="CasellaDiTesto 6">
              <a:extLst>
                <a:ext uri="{FF2B5EF4-FFF2-40B4-BE49-F238E27FC236}">
                  <a16:creationId xmlns:a16="http://schemas.microsoft.com/office/drawing/2014/main" id="{C8632413-63DC-4A4D-9DE6-995B7AD38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658" y="1509080"/>
              <a:ext cx="2737637" cy="8318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buClr>
                  <a:srgbClr val="FF0000"/>
                </a:buClr>
                <a:defRPr/>
              </a:pPr>
              <a:r>
                <a:rPr lang="en-US" altLang="it-IT" sz="1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in the literature demonstrated the role of TDEs in the 'metastatic niche priming' </a:t>
              </a:r>
            </a:p>
            <a:p>
              <a:pPr algn="ctr">
                <a:buClr>
                  <a:srgbClr val="FF0000"/>
                </a:buClr>
                <a:defRPr/>
              </a:pPr>
              <a:r>
                <a:rPr lang="en-US" altLang="it-IT" sz="1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the level of non-parenchymal cells</a:t>
              </a:r>
            </a:p>
          </p:txBody>
        </p:sp>
      </p:grpSp>
      <p:pic>
        <p:nvPicPr>
          <p:cNvPr id="21511" name="Audio 3">
            <a:hlinkClick r:id="" action="ppaction://media"/>
            <a:extLst>
              <a:ext uri="{FF2B5EF4-FFF2-40B4-BE49-F238E27FC236}">
                <a16:creationId xmlns:a16="http://schemas.microsoft.com/office/drawing/2014/main" id="{C96253AE-2F31-40B3-AA15-BBE54A32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052F31-BFD0-4BD4-AA0E-598A2D77C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6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afico 41">
            <a:extLst>
              <a:ext uri="{FF2B5EF4-FFF2-40B4-BE49-F238E27FC236}">
                <a16:creationId xmlns:a16="http://schemas.microsoft.com/office/drawing/2014/main" id="{237217A0-68B0-4F68-A5F9-E8952665A11A}"/>
              </a:ext>
            </a:extLst>
          </p:cNvPr>
          <p:cNvGraphicFramePr>
            <a:graphicFrameLocks/>
          </p:cNvGraphicFramePr>
          <p:nvPr/>
        </p:nvGraphicFramePr>
        <p:xfrm>
          <a:off x="2479675" y="4125913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682134" imgH="2853175" progId="Excel.Chart.8">
                  <p:embed/>
                </p:oleObj>
              </mc:Choice>
              <mc:Fallback>
                <p:oleObj name="Chart" r:id="rId5" imgW="4682134" imgH="2853175" progId="Excel.Chart.8">
                  <p:embed/>
                  <p:pic>
                    <p:nvPicPr>
                      <p:cNvPr id="0" name="Grafico 4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4125913"/>
                        <a:ext cx="4673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1" name="Gruppo 2">
            <a:extLst>
              <a:ext uri="{FF2B5EF4-FFF2-40B4-BE49-F238E27FC236}">
                <a16:creationId xmlns:a16="http://schemas.microsoft.com/office/drawing/2014/main" id="{EE514877-F766-4FD4-A8B7-2520D33327C3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1706563"/>
            <a:ext cx="3743325" cy="2017712"/>
            <a:chOff x="4170363" y="1149350"/>
            <a:chExt cx="3787775" cy="2079625"/>
          </a:xfrm>
        </p:grpSpPr>
        <p:pic>
          <p:nvPicPr>
            <p:cNvPr id="22569" name="Immagine 6">
              <a:extLst>
                <a:ext uri="{FF2B5EF4-FFF2-40B4-BE49-F238E27FC236}">
                  <a16:creationId xmlns:a16="http://schemas.microsoft.com/office/drawing/2014/main" id="{2C591BCD-50B4-4464-84DE-283F2FE80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87"/>
            <a:stretch>
              <a:fillRect/>
            </a:stretch>
          </p:blipFill>
          <p:spPr bwMode="auto">
            <a:xfrm>
              <a:off x="4170363" y="1149350"/>
              <a:ext cx="3787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7C6C5C3-A09C-42FA-8FF4-6843CD615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481" y="1764566"/>
              <a:ext cx="3182180" cy="490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CasellaDiTesto 26">
            <a:extLst>
              <a:ext uri="{FF2B5EF4-FFF2-40B4-BE49-F238E27FC236}">
                <a16:creationId xmlns:a16="http://schemas.microsoft.com/office/drawing/2014/main" id="{965E38FA-DC9D-44CC-9BA5-533771FA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436563"/>
            <a:ext cx="9815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CRC-sEVs (20μg/ml) modulate the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properties of hepatocytes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it-IT" sz="2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Immagine 20">
            <a:extLst>
              <a:ext uri="{FF2B5EF4-FFF2-40B4-BE49-F238E27FC236}">
                <a16:creationId xmlns:a16="http://schemas.microsoft.com/office/drawing/2014/main" id="{6848F54E-F525-4845-8939-C38C06C2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1" t="85519" r="29401" b="711"/>
          <a:stretch>
            <a:fillRect/>
          </a:stretch>
        </p:blipFill>
        <p:spPr bwMode="auto">
          <a:xfrm>
            <a:off x="3665538" y="3602038"/>
            <a:ext cx="2193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asellaDiTesto 1">
            <a:extLst>
              <a:ext uri="{FF2B5EF4-FFF2-40B4-BE49-F238E27FC236}">
                <a16:creationId xmlns:a16="http://schemas.microsoft.com/office/drawing/2014/main" id="{8404142D-7398-4B09-8C7E-B98A3E89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306513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RealTime PCR</a:t>
            </a:r>
          </a:p>
        </p:txBody>
      </p:sp>
      <p:grpSp>
        <p:nvGrpSpPr>
          <p:cNvPr id="22535" name="Gruppo 5">
            <a:extLst>
              <a:ext uri="{FF2B5EF4-FFF2-40B4-BE49-F238E27FC236}">
                <a16:creationId xmlns:a16="http://schemas.microsoft.com/office/drawing/2014/main" id="{4F67F17E-8EFC-4077-99FE-0FACEB7E2622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4470400"/>
            <a:ext cx="3673475" cy="652463"/>
            <a:chOff x="6552623" y="4068508"/>
            <a:chExt cx="3672458" cy="652353"/>
          </a:xfrm>
        </p:grpSpPr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A86EE8A-B0D9-4461-9F79-BFE7C88F08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2623" y="4312942"/>
              <a:ext cx="3672458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7" name="CasellaDiTesto 33">
              <a:extLst>
                <a:ext uri="{FF2B5EF4-FFF2-40B4-BE49-F238E27FC236}">
                  <a16:creationId xmlns:a16="http://schemas.microsoft.com/office/drawing/2014/main" id="{A7809A7E-AAFB-4FBD-AA97-036E16B92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9315" y="4344623"/>
              <a:ext cx="45072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>
                  <a:solidFill>
                    <a:schemeClr val="tx1"/>
                  </a:solidFill>
                  <a:latin typeface="Arial" panose="020B0604020202020204" pitchFamily="34" charset="0"/>
                </a:rPr>
                <a:t>**</a:t>
              </a:r>
            </a:p>
          </p:txBody>
        </p:sp>
        <p:sp>
          <p:nvSpPr>
            <p:cNvPr id="22568" name="CasellaDiTesto 32">
              <a:extLst>
                <a:ext uri="{FF2B5EF4-FFF2-40B4-BE49-F238E27FC236}">
                  <a16:creationId xmlns:a16="http://schemas.microsoft.com/office/drawing/2014/main" id="{A9672060-90F7-4B9B-8DC3-38FF53132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715" y="4068508"/>
              <a:ext cx="304716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>
                  <a:solidFill>
                    <a:schemeClr val="tx1"/>
                  </a:solidFill>
                  <a:latin typeface="Arial" panose="020B0604020202020204" pitchFamily="34" charset="0"/>
                </a:rPr>
                <a:t>*</a:t>
              </a:r>
            </a:p>
          </p:txBody>
        </p:sp>
      </p:grpSp>
      <p:grpSp>
        <p:nvGrpSpPr>
          <p:cNvPr id="22536" name="Gruppo 2">
            <a:extLst>
              <a:ext uri="{FF2B5EF4-FFF2-40B4-BE49-F238E27FC236}">
                <a16:creationId xmlns:a16="http://schemas.microsoft.com/office/drawing/2014/main" id="{00064132-009D-4D35-938C-2E90602E2791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1685925"/>
            <a:ext cx="3444875" cy="2116138"/>
            <a:chOff x="611188" y="1225550"/>
            <a:chExt cx="3579812" cy="1965962"/>
          </a:xfrm>
        </p:grpSpPr>
        <p:pic>
          <p:nvPicPr>
            <p:cNvPr id="22561" name="Immagine 5">
              <a:extLst>
                <a:ext uri="{FF2B5EF4-FFF2-40B4-BE49-F238E27FC236}">
                  <a16:creationId xmlns:a16="http://schemas.microsoft.com/office/drawing/2014/main" id="{658609A4-6C84-4536-9585-38B21DFE1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87"/>
            <a:stretch>
              <a:fillRect/>
            </a:stretch>
          </p:blipFill>
          <p:spPr bwMode="auto">
            <a:xfrm>
              <a:off x="611188" y="1225550"/>
              <a:ext cx="3579812" cy="196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2F8E3E42-5125-4EED-857E-91FC42C35F10}"/>
                </a:ext>
              </a:extLst>
            </p:cNvPr>
            <p:cNvCxnSpPr/>
            <p:nvPr/>
          </p:nvCxnSpPr>
          <p:spPr>
            <a:xfrm>
              <a:off x="1074748" y="1808112"/>
              <a:ext cx="2837455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3" name="CasellaDiTesto 1">
              <a:extLst>
                <a:ext uri="{FF2B5EF4-FFF2-40B4-BE49-F238E27FC236}">
                  <a16:creationId xmlns:a16="http://schemas.microsoft.com/office/drawing/2014/main" id="{C574616C-DA3A-4B45-A7D0-D75792DA0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184" y="1780258"/>
              <a:ext cx="396438" cy="25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***</a:t>
              </a:r>
            </a:p>
          </p:txBody>
        </p:sp>
        <p:sp>
          <p:nvSpPr>
            <p:cNvPr id="22564" name="CasellaDiTesto 14">
              <a:extLst>
                <a:ext uri="{FF2B5EF4-FFF2-40B4-BE49-F238E27FC236}">
                  <a16:creationId xmlns:a16="http://schemas.microsoft.com/office/drawing/2014/main" id="{93CE5811-41E4-4C06-A5A5-7365C550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291" y="1815244"/>
              <a:ext cx="306835" cy="25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22565" name="CasellaDiTesto 15">
              <a:extLst>
                <a:ext uri="{FF2B5EF4-FFF2-40B4-BE49-F238E27FC236}">
                  <a16:creationId xmlns:a16="http://schemas.microsoft.com/office/drawing/2014/main" id="{9F97F1FA-3041-4C2B-AAD0-23A5FC459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7630" y="1928467"/>
              <a:ext cx="379130" cy="25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**</a:t>
              </a:r>
            </a:p>
          </p:txBody>
        </p:sp>
      </p:grpSp>
      <p:sp>
        <p:nvSpPr>
          <p:cNvPr id="22537" name="CasellaDiTesto 16">
            <a:extLst>
              <a:ext uri="{FF2B5EF4-FFF2-40B4-BE49-F238E27FC236}">
                <a16:creationId xmlns:a16="http://schemas.microsoft.com/office/drawing/2014/main" id="{802372B7-3BA8-4AB5-BB22-D0C52A8F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2328863"/>
            <a:ext cx="284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22538" name="CasellaDiTesto 40">
            <a:extLst>
              <a:ext uri="{FF2B5EF4-FFF2-40B4-BE49-F238E27FC236}">
                <a16:creationId xmlns:a16="http://schemas.microsoft.com/office/drawing/2014/main" id="{B36326D6-EB5A-40B8-A6D4-633342EA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6473825"/>
            <a:ext cx="1362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Ctrl: </a:t>
            </a:r>
            <a:r>
              <a:rPr lang="it-IT" altLang="it-IT"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treated cells</a:t>
            </a:r>
          </a:p>
        </p:txBody>
      </p:sp>
      <p:sp>
        <p:nvSpPr>
          <p:cNvPr id="22539" name="CasellaDiTesto 1">
            <a:extLst>
              <a:ext uri="{FF2B5EF4-FFF2-40B4-BE49-F238E27FC236}">
                <a16:creationId xmlns:a16="http://schemas.microsoft.com/office/drawing/2014/main" id="{81F3DC29-EE3F-4C61-92B4-5BA5A20B5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4057650"/>
            <a:ext cx="178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ALBUMINA 24h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0771CDC-F0E7-4DEA-94D3-F8C7A5B0CC91}"/>
              </a:ext>
            </a:extLst>
          </p:cNvPr>
          <p:cNvSpPr/>
          <p:nvPr/>
        </p:nvSpPr>
        <p:spPr>
          <a:xfrm>
            <a:off x="2949575" y="4589463"/>
            <a:ext cx="169863" cy="157162"/>
          </a:xfrm>
          <a:prstGeom prst="rect">
            <a:avLst/>
          </a:prstGeom>
          <a:solidFill>
            <a:srgbClr val="EA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20020DA-5732-4AEF-A3C6-2D3ACF83A90E}"/>
              </a:ext>
            </a:extLst>
          </p:cNvPr>
          <p:cNvSpPr/>
          <p:nvPr/>
        </p:nvSpPr>
        <p:spPr bwMode="auto">
          <a:xfrm>
            <a:off x="2681288" y="4562475"/>
            <a:ext cx="565150" cy="2413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endParaRPr lang="it-IT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197EC6-C10A-461B-8DC8-E789B0AFCE3F}"/>
              </a:ext>
            </a:extLst>
          </p:cNvPr>
          <p:cNvSpPr/>
          <p:nvPr/>
        </p:nvSpPr>
        <p:spPr>
          <a:xfrm>
            <a:off x="1257300" y="2282825"/>
            <a:ext cx="46038" cy="100013"/>
          </a:xfrm>
          <a:prstGeom prst="rect">
            <a:avLst/>
          </a:prstGeom>
          <a:solidFill>
            <a:srgbClr val="EAEFDB"/>
          </a:solidFill>
          <a:ln>
            <a:solidFill>
              <a:srgbClr val="EA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43" name="CasellaDiTesto 26">
            <a:extLst>
              <a:ext uri="{FF2B5EF4-FFF2-40B4-BE49-F238E27FC236}">
                <a16:creationId xmlns:a16="http://schemas.microsoft.com/office/drawing/2014/main" id="{22140282-C0E4-4965-BE85-914E938FD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219551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5033C4F-CDC6-45F7-A366-5A7FD5C9275B}"/>
              </a:ext>
            </a:extLst>
          </p:cNvPr>
          <p:cNvSpPr/>
          <p:nvPr/>
        </p:nvSpPr>
        <p:spPr>
          <a:xfrm>
            <a:off x="5299075" y="2282825"/>
            <a:ext cx="46038" cy="100013"/>
          </a:xfrm>
          <a:prstGeom prst="rect">
            <a:avLst/>
          </a:prstGeom>
          <a:solidFill>
            <a:srgbClr val="EAEFDB"/>
          </a:solidFill>
          <a:ln>
            <a:solidFill>
              <a:srgbClr val="EA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45" name="CasellaDiTesto 26">
            <a:extLst>
              <a:ext uri="{FF2B5EF4-FFF2-40B4-BE49-F238E27FC236}">
                <a16:creationId xmlns:a16="http://schemas.microsoft.com/office/drawing/2014/main" id="{BA665E0B-12B3-4B44-BBBC-BDCB42D0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2195513"/>
            <a:ext cx="361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</a:p>
        </p:txBody>
      </p:sp>
      <p:sp>
        <p:nvSpPr>
          <p:cNvPr id="22546" name="CasellaDiTesto 30">
            <a:extLst>
              <a:ext uri="{FF2B5EF4-FFF2-40B4-BE49-F238E27FC236}">
                <a16:creationId xmlns:a16="http://schemas.microsoft.com/office/drawing/2014/main" id="{BC959BFF-AAF1-46A4-A273-4F69182D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59765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*p≤0.05, **p≤0.01, ***p≤0.001</a:t>
            </a:r>
          </a:p>
        </p:txBody>
      </p:sp>
      <p:grpSp>
        <p:nvGrpSpPr>
          <p:cNvPr id="22547" name="Gruppo 5">
            <a:extLst>
              <a:ext uri="{FF2B5EF4-FFF2-40B4-BE49-F238E27FC236}">
                <a16:creationId xmlns:a16="http://schemas.microsoft.com/office/drawing/2014/main" id="{6DE09914-673B-4D58-90AC-0D35D3F80825}"/>
              </a:ext>
            </a:extLst>
          </p:cNvPr>
          <p:cNvGrpSpPr>
            <a:grpSpLocks/>
          </p:cNvGrpSpPr>
          <p:nvPr/>
        </p:nvGrpSpPr>
        <p:grpSpPr bwMode="auto">
          <a:xfrm>
            <a:off x="6392863" y="4959350"/>
            <a:ext cx="2751137" cy="1204913"/>
            <a:chOff x="6991350" y="3653829"/>
            <a:chExt cx="3332147" cy="1565873"/>
          </a:xfrm>
        </p:grpSpPr>
        <p:grpSp>
          <p:nvGrpSpPr>
            <p:cNvPr id="22549" name="Gruppo 6">
              <a:extLst>
                <a:ext uri="{FF2B5EF4-FFF2-40B4-BE49-F238E27FC236}">
                  <a16:creationId xmlns:a16="http://schemas.microsoft.com/office/drawing/2014/main" id="{42009969-A86B-48D5-BB14-D7AEF444B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1350" y="3653829"/>
              <a:ext cx="3332147" cy="1565873"/>
              <a:chOff x="6991350" y="3653829"/>
              <a:chExt cx="3332147" cy="1565873"/>
            </a:xfrm>
          </p:grpSpPr>
          <p:grpSp>
            <p:nvGrpSpPr>
              <p:cNvPr id="22554" name="Gruppo 11">
                <a:extLst>
                  <a:ext uri="{FF2B5EF4-FFF2-40B4-BE49-F238E27FC236}">
                    <a16:creationId xmlns:a16="http://schemas.microsoft.com/office/drawing/2014/main" id="{7B865171-84B7-4E35-8819-090809162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1350" y="3653829"/>
                <a:ext cx="3332147" cy="1565873"/>
                <a:chOff x="6991350" y="3653829"/>
                <a:chExt cx="3332147" cy="1565873"/>
              </a:xfrm>
            </p:grpSpPr>
            <p:pic>
              <p:nvPicPr>
                <p:cNvPr id="22556" name="Immagine 13">
                  <a:extLst>
                    <a:ext uri="{FF2B5EF4-FFF2-40B4-BE49-F238E27FC236}">
                      <a16:creationId xmlns:a16="http://schemas.microsoft.com/office/drawing/2014/main" id="{C9056BBF-3F45-4C6C-A195-70EB225FAE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910" t="69440" b="15810"/>
                <a:stretch>
                  <a:fillRect/>
                </a:stretch>
              </p:blipFill>
              <p:spPr bwMode="auto">
                <a:xfrm>
                  <a:off x="6991350" y="4343402"/>
                  <a:ext cx="2473324" cy="8763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557" name="CasellaDiTesto 14">
                  <a:extLst>
                    <a:ext uri="{FF2B5EF4-FFF2-40B4-BE49-F238E27FC236}">
                      <a16:creationId xmlns:a16="http://schemas.microsoft.com/office/drawing/2014/main" id="{FB74074C-29A9-4213-BACA-DF29F6950B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414233" y="4441389"/>
                  <a:ext cx="909264" cy="399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TGF</a:t>
                  </a:r>
                  <a:r>
                    <a:rPr lang="el-GR" altLang="it-IT" sz="1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β</a:t>
                  </a:r>
                  <a:r>
                    <a:rPr lang="it-IT" altLang="it-IT" sz="1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2558" name="CasellaDiTesto 15">
                  <a:extLst>
                    <a:ext uri="{FF2B5EF4-FFF2-40B4-BE49-F238E27FC236}">
                      <a16:creationId xmlns:a16="http://schemas.microsoft.com/office/drawing/2014/main" id="{21F20258-D80E-478F-93E6-FB1C66D6A5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5949" y="3653829"/>
                  <a:ext cx="654376" cy="276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SW480</a:t>
                  </a:r>
                </a:p>
              </p:txBody>
            </p:sp>
            <p:sp>
              <p:nvSpPr>
                <p:cNvPr id="22559" name="CasellaDiTesto 16">
                  <a:extLst>
                    <a:ext uri="{FF2B5EF4-FFF2-40B4-BE49-F238E27FC236}">
                      <a16:creationId xmlns:a16="http://schemas.microsoft.com/office/drawing/2014/main" id="{1937194F-CACD-42DB-9314-C8D2E78CE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08241" y="4002645"/>
                  <a:ext cx="510099" cy="276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Cells</a:t>
                  </a:r>
                </a:p>
              </p:txBody>
            </p:sp>
            <p:sp>
              <p:nvSpPr>
                <p:cNvPr id="22560" name="CasellaDiTesto 17">
                  <a:extLst>
                    <a:ext uri="{FF2B5EF4-FFF2-40B4-BE49-F238E27FC236}">
                      <a16:creationId xmlns:a16="http://schemas.microsoft.com/office/drawing/2014/main" id="{B5C8FC19-CE96-41BB-AD1D-07245D33B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0369" y="4002645"/>
                  <a:ext cx="516512" cy="276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sEVs</a:t>
                  </a:r>
                </a:p>
              </p:txBody>
            </p:sp>
          </p:grp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523653D8-3877-4201-98E0-B6817709FC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7069" y="3961228"/>
                <a:ext cx="7056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0" name="CasellaDiTesto 7">
              <a:extLst>
                <a:ext uri="{FF2B5EF4-FFF2-40B4-BE49-F238E27FC236}">
                  <a16:creationId xmlns:a16="http://schemas.microsoft.com/office/drawing/2014/main" id="{1BEF30B3-29D4-44D3-8B73-E31F7B986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3319" y="3670319"/>
              <a:ext cx="654376" cy="27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SW620</a:t>
              </a:r>
            </a:p>
          </p:txBody>
        </p:sp>
        <p:sp>
          <p:nvSpPr>
            <p:cNvPr id="22551" name="CasellaDiTesto 8">
              <a:extLst>
                <a:ext uri="{FF2B5EF4-FFF2-40B4-BE49-F238E27FC236}">
                  <a16:creationId xmlns:a16="http://schemas.microsoft.com/office/drawing/2014/main" id="{A38E8D5B-BB34-4071-8B9B-FA79C5445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611" y="4019135"/>
              <a:ext cx="510099" cy="27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Cells</a:t>
              </a:r>
            </a:p>
          </p:txBody>
        </p:sp>
        <p:sp>
          <p:nvSpPr>
            <p:cNvPr id="22552" name="CasellaDiTesto 9">
              <a:extLst>
                <a:ext uri="{FF2B5EF4-FFF2-40B4-BE49-F238E27FC236}">
                  <a16:creationId xmlns:a16="http://schemas.microsoft.com/office/drawing/2014/main" id="{ADF8D7E6-1AAC-4CB9-A817-E8A08386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7739" y="4019135"/>
              <a:ext cx="516512" cy="27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sEVs</a:t>
              </a:r>
            </a:p>
          </p:txBody>
        </p: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2F83B99B-24D4-4F37-9BAE-8BDAE1D0C772}"/>
                </a:ext>
              </a:extLst>
            </p:cNvPr>
            <p:cNvCxnSpPr>
              <a:cxnSpLocks/>
            </p:cNvCxnSpPr>
            <p:nvPr/>
          </p:nvCxnSpPr>
          <p:spPr>
            <a:xfrm>
              <a:off x="8462263" y="3977732"/>
              <a:ext cx="7075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351451-BF82-4B5F-B113-E63239AC07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2">
            <a:extLst>
              <a:ext uri="{FF2B5EF4-FFF2-40B4-BE49-F238E27FC236}">
                <a16:creationId xmlns:a16="http://schemas.microsoft.com/office/drawing/2014/main" id="{3A6EA25C-D7BD-4BFA-8AD4-C39243155BB9}"/>
              </a:ext>
            </a:extLst>
          </p:cNvPr>
          <p:cNvSpPr txBox="1"/>
          <p:nvPr/>
        </p:nvSpPr>
        <p:spPr bwMode="auto">
          <a:xfrm>
            <a:off x="2584450" y="542925"/>
            <a:ext cx="4090988" cy="3397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pSMAD</a:t>
            </a: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/SMAD THLE2 </a:t>
            </a:r>
            <a:r>
              <a:rPr lang="it-IT" altLang="it-IT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(1h ) </a:t>
            </a:r>
          </a:p>
        </p:txBody>
      </p:sp>
      <p:sp>
        <p:nvSpPr>
          <p:cNvPr id="23555" name="CasellaDiTesto 3">
            <a:extLst>
              <a:ext uri="{FF2B5EF4-FFF2-40B4-BE49-F238E27FC236}">
                <a16:creationId xmlns:a16="http://schemas.microsoft.com/office/drawing/2014/main" id="{CAF4ACC5-D5C8-4B01-B70B-00F5D33D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088"/>
            <a:ext cx="851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</a:t>
            </a:r>
            <a:r>
              <a:rPr lang="en-US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CRC-sEVs</a:t>
            </a:r>
            <a:r>
              <a:rPr lang="it-IT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induces epithelial to mesenchymal transition EMT  </a:t>
            </a:r>
          </a:p>
        </p:txBody>
      </p:sp>
      <p:pic>
        <p:nvPicPr>
          <p:cNvPr id="23556" name="Immagine 4">
            <a:extLst>
              <a:ext uri="{FF2B5EF4-FFF2-40B4-BE49-F238E27FC236}">
                <a16:creationId xmlns:a16="http://schemas.microsoft.com/office/drawing/2014/main" id="{243A93D0-B216-4D61-90CB-F7ED1346F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852488"/>
            <a:ext cx="21351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F84580D-CB04-418E-AF12-DEF66F21A7F8}"/>
              </a:ext>
            </a:extLst>
          </p:cNvPr>
          <p:cNvSpPr/>
          <p:nvPr/>
        </p:nvSpPr>
        <p:spPr>
          <a:xfrm rot="5400000">
            <a:off x="4204494" y="3432969"/>
            <a:ext cx="628650" cy="411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3558" name="Immagine 2">
            <a:extLst>
              <a:ext uri="{FF2B5EF4-FFF2-40B4-BE49-F238E27FC236}">
                <a16:creationId xmlns:a16="http://schemas.microsoft.com/office/drawing/2014/main" id="{D80CAACA-9832-4603-A8A2-A42B89BC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8354" r="20863" b="49451"/>
          <a:stretch>
            <a:fillRect/>
          </a:stretch>
        </p:blipFill>
        <p:spPr bwMode="auto">
          <a:xfrm>
            <a:off x="463550" y="3286125"/>
            <a:ext cx="3228975" cy="66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Immagine 9">
            <a:extLst>
              <a:ext uri="{FF2B5EF4-FFF2-40B4-BE49-F238E27FC236}">
                <a16:creationId xmlns:a16="http://schemas.microsoft.com/office/drawing/2014/main" id="{3E77D853-AD0E-4E10-B408-8FC00B90F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973513"/>
            <a:ext cx="2587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magine 2">
            <a:extLst>
              <a:ext uri="{FF2B5EF4-FFF2-40B4-BE49-F238E27FC236}">
                <a16:creationId xmlns:a16="http://schemas.microsoft.com/office/drawing/2014/main" id="{868BC1AE-F478-4C46-8963-0DB26D33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952875"/>
            <a:ext cx="25876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C16997-D111-4F9E-ACAE-C29461488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26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o 3">
            <a:extLst>
              <a:ext uri="{FF2B5EF4-FFF2-40B4-BE49-F238E27FC236}">
                <a16:creationId xmlns:a16="http://schemas.microsoft.com/office/drawing/2014/main" id="{0267522A-C96D-4AEC-B13A-3724693CE43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060575"/>
            <a:ext cx="9217025" cy="3222625"/>
            <a:chOff x="395536" y="1340768"/>
            <a:chExt cx="9217025" cy="3222600"/>
          </a:xfrm>
        </p:grpSpPr>
        <p:sp>
          <p:nvSpPr>
            <p:cNvPr id="24587" name="CasellaDiTesto 8">
              <a:extLst>
                <a:ext uri="{FF2B5EF4-FFF2-40B4-BE49-F238E27FC236}">
                  <a16:creationId xmlns:a16="http://schemas.microsoft.com/office/drawing/2014/main" id="{C3FB2653-811D-465E-A018-18122EBDD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575" y="1920875"/>
              <a:ext cx="4667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900" b="1">
                  <a:solidFill>
                    <a:schemeClr val="tx1"/>
                  </a:solidFill>
                  <a:latin typeface="Arial" panose="020B0604020202020204" pitchFamily="34" charset="0"/>
                </a:rPr>
                <a:t>PM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900" b="1">
                  <a:solidFill>
                    <a:schemeClr val="tx1"/>
                  </a:solidFill>
                  <a:latin typeface="Arial" panose="020B0604020202020204" pitchFamily="34" charset="0"/>
                </a:rPr>
                <a:t>kDa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620FD9C-2FEE-4609-89AA-BEF22A018B32}"/>
                </a:ext>
              </a:extLst>
            </p:cNvPr>
            <p:cNvSpPr txBox="1"/>
            <p:nvPr/>
          </p:nvSpPr>
          <p:spPr bwMode="auto">
            <a:xfrm>
              <a:off x="703511" y="3890273"/>
              <a:ext cx="460375" cy="441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</a:p>
          </p:txBody>
        </p:sp>
        <p:grpSp>
          <p:nvGrpSpPr>
            <p:cNvPr id="24589" name="Gruppo 1">
              <a:extLst>
                <a:ext uri="{FF2B5EF4-FFF2-40B4-BE49-F238E27FC236}">
                  <a16:creationId xmlns:a16="http://schemas.microsoft.com/office/drawing/2014/main" id="{B2AF8FCD-8FBD-497B-9F32-79CBD8C12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1340768"/>
              <a:ext cx="9217025" cy="3222600"/>
              <a:chOff x="657225" y="1258913"/>
              <a:chExt cx="9217025" cy="3222600"/>
            </a:xfrm>
          </p:grpSpPr>
          <p:grpSp>
            <p:nvGrpSpPr>
              <p:cNvPr id="24590" name="Gruppo 7">
                <a:extLst>
                  <a:ext uri="{FF2B5EF4-FFF2-40B4-BE49-F238E27FC236}">
                    <a16:creationId xmlns:a16="http://schemas.microsoft.com/office/drawing/2014/main" id="{44A26B39-639A-4849-AD8B-8C5590EC9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225" y="2308225"/>
                <a:ext cx="1789113" cy="1219200"/>
                <a:chOff x="2423366" y="2570089"/>
                <a:chExt cx="1315796" cy="765222"/>
              </a:xfrm>
            </p:grpSpPr>
            <p:pic>
              <p:nvPicPr>
                <p:cNvPr id="24622" name="Immagine 2">
                  <a:extLst>
                    <a:ext uri="{FF2B5EF4-FFF2-40B4-BE49-F238E27FC236}">
                      <a16:creationId xmlns:a16="http://schemas.microsoft.com/office/drawing/2014/main" id="{91F10C2A-8D3A-40CA-A1B5-6CA1633BF4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43" t="25464" r="20279" b="44576"/>
                <a:stretch>
                  <a:fillRect/>
                </a:stretch>
              </p:blipFill>
              <p:spPr bwMode="auto">
                <a:xfrm>
                  <a:off x="2731050" y="2570089"/>
                  <a:ext cx="1008112" cy="76522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623" name="CasellaDiTesto 4">
                  <a:extLst>
                    <a:ext uri="{FF2B5EF4-FFF2-40B4-BE49-F238E27FC236}">
                      <a16:creationId xmlns:a16="http://schemas.microsoft.com/office/drawing/2014/main" id="{94ABB797-6116-4359-844D-1B2DDEAD16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3366" y="2814201"/>
                  <a:ext cx="33855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200" b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</a:t>
                  </a:r>
                </a:p>
              </p:txBody>
            </p:sp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996D8A22-4A50-4DC6-9E4D-B85448EC50A3}"/>
                    </a:ext>
                  </a:extLst>
                </p:cNvPr>
                <p:cNvSpPr txBox="1"/>
                <p:nvPr/>
              </p:nvSpPr>
              <p:spPr>
                <a:xfrm>
                  <a:off x="2423366" y="3058324"/>
                  <a:ext cx="338581" cy="27699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t-IT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38</a:t>
                  </a:r>
                </a:p>
              </p:txBody>
            </p:sp>
            <p:sp>
              <p:nvSpPr>
                <p:cNvPr id="24625" name="CasellaDiTesto 6">
                  <a:extLst>
                    <a:ext uri="{FF2B5EF4-FFF2-40B4-BE49-F238E27FC236}">
                      <a16:creationId xmlns:a16="http://schemas.microsoft.com/office/drawing/2014/main" id="{6F79061C-3651-4351-B43F-81D13B522C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3366" y="2609522"/>
                  <a:ext cx="33855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1200" b="1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62</a:t>
                  </a:r>
                </a:p>
              </p:txBody>
            </p:sp>
          </p:grpSp>
          <p:sp>
            <p:nvSpPr>
              <p:cNvPr id="24591" name="CasellaDiTesto 9">
                <a:extLst>
                  <a:ext uri="{FF2B5EF4-FFF2-40B4-BE49-F238E27FC236}">
                    <a16:creationId xmlns:a16="http://schemas.microsoft.com/office/drawing/2014/main" id="{41D19C00-5F0C-4AD9-9BA4-25BE04DEBA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738" y="1901825"/>
                <a:ext cx="27844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9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-           +            -         </a:t>
                </a:r>
                <a:r>
                  <a:rPr lang="it-IT" altLang="it-IT" sz="900" b="1">
                    <a:solidFill>
                      <a:srgbClr val="00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it-IT" altLang="it-IT" sz="9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SEV_SW480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9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-            -            +         SEV_SW620</a:t>
                </a:r>
              </a:p>
            </p:txBody>
          </p:sp>
          <p:sp>
            <p:nvSpPr>
              <p:cNvPr id="24592" name="CasellaDiTesto 15">
                <a:extLst>
                  <a:ext uri="{FF2B5EF4-FFF2-40B4-BE49-F238E27FC236}">
                    <a16:creationId xmlns:a16="http://schemas.microsoft.com/office/drawing/2014/main" id="{E61B34CA-E14C-40AF-B575-12D38C682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563" y="2767013"/>
                <a:ext cx="50482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CK18</a:t>
                </a:r>
              </a:p>
            </p:txBody>
          </p:sp>
          <p:sp>
            <p:nvSpPr>
              <p:cNvPr id="24593" name="CasellaDiTesto 15">
                <a:extLst>
                  <a:ext uri="{FF2B5EF4-FFF2-40B4-BE49-F238E27FC236}">
                    <a16:creationId xmlns:a16="http://schemas.microsoft.com/office/drawing/2014/main" id="{37596F41-FF96-49CD-9455-9862FB2C3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388" y="1303338"/>
                <a:ext cx="94138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CK8/18</a:t>
                </a:r>
              </a:p>
            </p:txBody>
          </p:sp>
          <p:sp>
            <p:nvSpPr>
              <p:cNvPr id="24594" name="CasellaDiTesto 23">
                <a:extLst>
                  <a:ext uri="{FF2B5EF4-FFF2-40B4-BE49-F238E27FC236}">
                    <a16:creationId xmlns:a16="http://schemas.microsoft.com/office/drawing/2014/main" id="{A084F239-A615-4269-9D4F-41E4B23C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225" y="1906588"/>
                <a:ext cx="466725" cy="43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9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PM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9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kDa</a:t>
                </a:r>
              </a:p>
            </p:txBody>
          </p:sp>
          <p:grpSp>
            <p:nvGrpSpPr>
              <p:cNvPr id="24595" name="Gruppo 32">
                <a:extLst>
                  <a:ext uri="{FF2B5EF4-FFF2-40B4-BE49-F238E27FC236}">
                    <a16:creationId xmlns:a16="http://schemas.microsoft.com/office/drawing/2014/main" id="{943DC122-4751-49EF-B00F-A41E2FD1C3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9500" y="1259438"/>
                <a:ext cx="3714750" cy="3222075"/>
                <a:chOff x="3860500" y="1361380"/>
                <a:chExt cx="3714585" cy="3221810"/>
              </a:xfrm>
            </p:grpSpPr>
            <p:sp>
              <p:nvSpPr>
                <p:cNvPr id="24610" name="CasellaDiTesto 24">
                  <a:extLst>
                    <a:ext uri="{FF2B5EF4-FFF2-40B4-BE49-F238E27FC236}">
                      <a16:creationId xmlns:a16="http://schemas.microsoft.com/office/drawing/2014/main" id="{4015515A-E54C-468E-BBA3-5E77232470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9905" y="2026355"/>
                  <a:ext cx="2785180" cy="369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-           +            -         </a:t>
                  </a:r>
                  <a:r>
                    <a:rPr lang="it-IT" altLang="it-IT" sz="900" b="1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SEV_SW480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-            -            +         SEV_SW620</a:t>
                  </a:r>
                </a:p>
              </p:txBody>
            </p:sp>
            <p:grpSp>
              <p:nvGrpSpPr>
                <p:cNvPr id="24611" name="Gruppo 31">
                  <a:extLst>
                    <a:ext uri="{FF2B5EF4-FFF2-40B4-BE49-F238E27FC236}">
                      <a16:creationId xmlns:a16="http://schemas.microsoft.com/office/drawing/2014/main" id="{6AE29C3C-1368-4506-A4CF-A04C586CA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60500" y="1361380"/>
                  <a:ext cx="3049042" cy="3221810"/>
                  <a:chOff x="3860500" y="1361380"/>
                  <a:chExt cx="3049042" cy="3221810"/>
                </a:xfrm>
              </p:grpSpPr>
              <p:grpSp>
                <p:nvGrpSpPr>
                  <p:cNvPr id="24612" name="Gruppo 22">
                    <a:extLst>
                      <a:ext uri="{FF2B5EF4-FFF2-40B4-BE49-F238E27FC236}">
                        <a16:creationId xmlns:a16="http://schemas.microsoft.com/office/drawing/2014/main" id="{FF9702B9-1547-4243-936A-BFEB04F403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60500" y="2418036"/>
                    <a:ext cx="1999067" cy="1218949"/>
                    <a:chOff x="3958238" y="2418035"/>
                    <a:chExt cx="1477858" cy="830097"/>
                  </a:xfrm>
                </p:grpSpPr>
                <p:pic>
                  <p:nvPicPr>
                    <p:cNvPr id="24619" name="Immagine 17">
                      <a:extLst>
                        <a:ext uri="{FF2B5EF4-FFF2-40B4-BE49-F238E27FC236}">
                          <a16:creationId xmlns:a16="http://schemas.microsoft.com/office/drawing/2014/main" id="{89B14B6B-186A-45E7-B112-75E2298E0E3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7824" t="15649" r="38116" b="51851"/>
                    <a:stretch>
                      <a:fillRect/>
                    </a:stretch>
                  </p:blipFill>
                  <p:spPr bwMode="auto">
                    <a:xfrm>
                      <a:off x="4271354" y="2418035"/>
                      <a:ext cx="1164742" cy="83009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620" name="CasellaDiTesto 18">
                      <a:extLst>
                        <a:ext uri="{FF2B5EF4-FFF2-40B4-BE49-F238E27FC236}">
                          <a16:creationId xmlns:a16="http://schemas.microsoft.com/office/drawing/2014/main" id="{2E39DAD1-C900-4996-8E76-3D401EC6996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58238" y="2823809"/>
                      <a:ext cx="325730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p:txBody>
                </p:sp>
                <p:sp>
                  <p:nvSpPr>
                    <p:cNvPr id="24621" name="CasellaDiTesto 20">
                      <a:extLst>
                        <a:ext uri="{FF2B5EF4-FFF2-40B4-BE49-F238E27FC236}">
                          <a16:creationId xmlns:a16="http://schemas.microsoft.com/office/drawing/2014/main" id="{EE992FC7-C508-4629-A2C6-A2F34B41EA6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58238" y="2518462"/>
                      <a:ext cx="325730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rgbClr val="17C9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p:txBody>
                </p:sp>
              </p:grpSp>
              <p:sp>
                <p:nvSpPr>
                  <p:cNvPr id="24613" name="CasellaDiTesto 15">
                    <a:extLst>
                      <a:ext uri="{FF2B5EF4-FFF2-40B4-BE49-F238E27FC236}">
                        <a16:creationId xmlns:a16="http://schemas.microsoft.com/office/drawing/2014/main" id="{1741380C-3B1B-4D84-94E3-EDD0B056301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847" y="2951565"/>
                    <a:ext cx="94769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6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4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it-IT" altLang="it-IT" sz="1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VIMENTINA</a:t>
                    </a:r>
                  </a:p>
                </p:txBody>
              </p:sp>
              <p:sp>
                <p:nvSpPr>
                  <p:cNvPr id="24614" name="CasellaDiTesto 26">
                    <a:extLst>
                      <a:ext uri="{FF2B5EF4-FFF2-40B4-BE49-F238E27FC236}">
                        <a16:creationId xmlns:a16="http://schemas.microsoft.com/office/drawing/2014/main" id="{C49C9816-C888-44A0-B56F-259053CA3D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881" y="1361380"/>
                    <a:ext cx="1099355" cy="369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6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4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it-IT" altLang="it-IT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Vimentin</a:t>
                    </a:r>
                  </a:p>
                </p:txBody>
              </p:sp>
              <p:grpSp>
                <p:nvGrpSpPr>
                  <p:cNvPr id="24615" name="Gruppo 30">
                    <a:extLst>
                      <a:ext uri="{FF2B5EF4-FFF2-40B4-BE49-F238E27FC236}">
                        <a16:creationId xmlns:a16="http://schemas.microsoft.com/office/drawing/2014/main" id="{CCA4863B-6003-45DB-8113-FB83D3E92E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18847" y="3899560"/>
                    <a:ext cx="2904133" cy="683630"/>
                    <a:chOff x="3918847" y="3899560"/>
                    <a:chExt cx="2904133" cy="683630"/>
                  </a:xfrm>
                </p:grpSpPr>
                <p:pic>
                  <p:nvPicPr>
                    <p:cNvPr id="24616" name="Immagine 27">
                      <a:extLst>
                        <a:ext uri="{FF2B5EF4-FFF2-40B4-BE49-F238E27FC236}">
                          <a16:creationId xmlns:a16="http://schemas.microsoft.com/office/drawing/2014/main" id="{D206EC06-61AF-4423-A42D-C5F09A42632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327" t="52277" r="37325" b="36983"/>
                    <a:stretch>
                      <a:fillRect/>
                    </a:stretch>
                  </p:blipFill>
                  <p:spPr bwMode="auto">
                    <a:xfrm>
                      <a:off x="4311227" y="3899560"/>
                      <a:ext cx="1575521" cy="39070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617" name="CasellaDiTesto 15">
                      <a:extLst>
                        <a:ext uri="{FF2B5EF4-FFF2-40B4-BE49-F238E27FC236}">
                          <a16:creationId xmlns:a16="http://schemas.microsoft.com/office/drawing/2014/main" id="{713EAB2A-5D7B-420E-AB75-3E6725D20EF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61847" y="4015088"/>
                      <a:ext cx="861133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TUBULINA</a:t>
                      </a:r>
                    </a:p>
                  </p:txBody>
                </p:sp>
                <p:sp>
                  <p:nvSpPr>
                    <p:cNvPr id="24618" name="CasellaDiTesto 29">
                      <a:extLst>
                        <a:ext uri="{FF2B5EF4-FFF2-40B4-BE49-F238E27FC236}">
                          <a16:creationId xmlns:a16="http://schemas.microsoft.com/office/drawing/2014/main" id="{AD27F2E0-2CE7-4C0C-BB22-1F983E7041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18847" y="3992575"/>
                      <a:ext cx="709662" cy="5906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rgbClr val="17C9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p:txBody>
                </p:sp>
              </p:grpSp>
            </p:grpSp>
          </p:grpSp>
          <p:sp>
            <p:nvSpPr>
              <p:cNvPr id="24596" name="CasellaDiTesto 43">
                <a:extLst>
                  <a:ext uri="{FF2B5EF4-FFF2-40B4-BE49-F238E27FC236}">
                    <a16:creationId xmlns:a16="http://schemas.microsoft.com/office/drawing/2014/main" id="{18A42AA5-66E9-4CC2-A539-2FC065898E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2550" y="1258913"/>
                <a:ext cx="1287532" cy="369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E-cadherin</a:t>
                </a:r>
              </a:p>
            </p:txBody>
          </p:sp>
          <p:grpSp>
            <p:nvGrpSpPr>
              <p:cNvPr id="24597" name="Gruppo 6">
                <a:extLst>
                  <a:ext uri="{FF2B5EF4-FFF2-40B4-BE49-F238E27FC236}">
                    <a16:creationId xmlns:a16="http://schemas.microsoft.com/office/drawing/2014/main" id="{96704FE6-B879-42CA-B006-0E7ADA908E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3750" y="1914525"/>
                <a:ext cx="3621088" cy="2546350"/>
                <a:chOff x="3333750" y="1913811"/>
                <a:chExt cx="3621088" cy="2547064"/>
              </a:xfrm>
            </p:grpSpPr>
            <p:grpSp>
              <p:nvGrpSpPr>
                <p:cNvPr id="24600" name="Gruppo 41">
                  <a:extLst>
                    <a:ext uri="{FF2B5EF4-FFF2-40B4-BE49-F238E27FC236}">
                      <a16:creationId xmlns:a16="http://schemas.microsoft.com/office/drawing/2014/main" id="{83933C9F-A6BD-4DDE-B01E-7A6BCD9408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3750" y="2301876"/>
                  <a:ext cx="2904742" cy="2158999"/>
                  <a:chOff x="3918847" y="4563192"/>
                  <a:chExt cx="2904133" cy="2159295"/>
                </a:xfrm>
              </p:grpSpPr>
              <p:grpSp>
                <p:nvGrpSpPr>
                  <p:cNvPr id="24602" name="Gruppo 37">
                    <a:extLst>
                      <a:ext uri="{FF2B5EF4-FFF2-40B4-BE49-F238E27FC236}">
                        <a16:creationId xmlns:a16="http://schemas.microsoft.com/office/drawing/2014/main" id="{EA305EAC-FCC9-4481-862A-7B21FABD3B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842" y="4563192"/>
                    <a:ext cx="2815606" cy="1214549"/>
                    <a:chOff x="3936842" y="4563192"/>
                    <a:chExt cx="2815606" cy="1214549"/>
                  </a:xfrm>
                </p:grpSpPr>
                <p:pic>
                  <p:nvPicPr>
                    <p:cNvPr id="24606" name="Immagine 33">
                      <a:extLst>
                        <a:ext uri="{FF2B5EF4-FFF2-40B4-BE49-F238E27FC236}">
                          <a16:creationId xmlns:a16="http://schemas.microsoft.com/office/drawing/2014/main" id="{9E25C772-C2C9-47EE-97DD-06C7CA32BFF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1020" t="18709" r="25290" b="37933"/>
                    <a:stretch>
                      <a:fillRect/>
                    </a:stretch>
                  </p:blipFill>
                  <p:spPr bwMode="auto">
                    <a:xfrm>
                      <a:off x="4344663" y="4563192"/>
                      <a:ext cx="1548341" cy="11504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607" name="CasellaDiTesto 15">
                      <a:extLst>
                        <a:ext uri="{FF2B5EF4-FFF2-40B4-BE49-F238E27FC236}">
                          <a16:creationId xmlns:a16="http://schemas.microsoft.com/office/drawing/2014/main" id="{D20B4FC8-0E53-4F28-B460-06505AE4D43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61847" y="4762473"/>
                      <a:ext cx="790601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E-caderina</a:t>
                      </a:r>
                    </a:p>
                  </p:txBody>
                </p:sp>
                <p:sp>
                  <p:nvSpPr>
                    <p:cNvPr id="24608" name="CasellaDiTesto 35">
                      <a:extLst>
                        <a:ext uri="{FF2B5EF4-FFF2-40B4-BE49-F238E27FC236}">
                          <a16:creationId xmlns:a16="http://schemas.microsoft.com/office/drawing/2014/main" id="{6875D551-7854-4E78-AF32-A6F69E9BE2B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7441" y="5416180"/>
                      <a:ext cx="440608" cy="3615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p:txBody>
                </p:sp>
                <p:sp>
                  <p:nvSpPr>
                    <p:cNvPr id="24609" name="CasellaDiTesto 36">
                      <a:extLst>
                        <a:ext uri="{FF2B5EF4-FFF2-40B4-BE49-F238E27FC236}">
                          <a16:creationId xmlns:a16="http://schemas.microsoft.com/office/drawing/2014/main" id="{2CF91F93-433F-4F77-B7C8-499C3BF5EC1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6842" y="5118753"/>
                      <a:ext cx="440608" cy="3615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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it-IT" altLang="it-IT" sz="1000" b="1">
                          <a:solidFill>
                            <a:srgbClr val="17C91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p:txBody>
                </p:sp>
              </p:grpSp>
              <p:pic>
                <p:nvPicPr>
                  <p:cNvPr id="24603" name="Immagine 38">
                    <a:extLst>
                      <a:ext uri="{FF2B5EF4-FFF2-40B4-BE49-F238E27FC236}">
                        <a16:creationId xmlns:a16="http://schemas.microsoft.com/office/drawing/2014/main" id="{162E4CDB-19E3-4045-8C55-5486AE8BB5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327" t="52277" r="37325" b="36983"/>
                  <a:stretch>
                    <a:fillRect/>
                  </a:stretch>
                </p:blipFill>
                <p:spPr bwMode="auto">
                  <a:xfrm>
                    <a:off x="4311227" y="6038857"/>
                    <a:ext cx="1575521" cy="39070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604" name="CasellaDiTesto 15">
                    <a:extLst>
                      <a:ext uri="{FF2B5EF4-FFF2-40B4-BE49-F238E27FC236}">
                        <a16:creationId xmlns:a16="http://schemas.microsoft.com/office/drawing/2014/main" id="{81BCDBA0-38A7-47FB-9111-66C3FBB2F1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847" y="6154385"/>
                    <a:ext cx="861133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6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4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it-IT" altLang="it-IT" sz="1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TUBULINA</a:t>
                    </a:r>
                  </a:p>
                </p:txBody>
              </p:sp>
              <p:sp>
                <p:nvSpPr>
                  <p:cNvPr id="24605" name="CasellaDiTesto 40">
                    <a:extLst>
                      <a:ext uri="{FF2B5EF4-FFF2-40B4-BE49-F238E27FC236}">
                        <a16:creationId xmlns:a16="http://schemas.microsoft.com/office/drawing/2014/main" id="{FF9D9E9E-D215-4BE2-963C-3976C90C3C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8847" y="6131872"/>
                    <a:ext cx="709662" cy="590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6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4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it-IT" altLang="it-IT" sz="1000" b="1">
                        <a:solidFill>
                          <a:srgbClr val="17C91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49</a:t>
                    </a:r>
                  </a:p>
                </p:txBody>
              </p:sp>
            </p:grpSp>
            <p:sp>
              <p:nvSpPr>
                <p:cNvPr id="24601" name="CasellaDiTesto 45">
                  <a:extLst>
                    <a:ext uri="{FF2B5EF4-FFF2-40B4-BE49-F238E27FC236}">
                      <a16:creationId xmlns:a16="http://schemas.microsoft.com/office/drawing/2014/main" id="{FFF78EC8-D8FE-403B-B4C3-F1A79F6C3D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70730" y="1913811"/>
                  <a:ext cx="278410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-           +            -         </a:t>
                  </a:r>
                  <a:r>
                    <a:rPr lang="it-IT" altLang="it-IT" sz="900" b="1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SEV_SW480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altLang="it-IT" sz="9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-            -            +         SEV_SW620</a:t>
                  </a:r>
                </a:p>
              </p:txBody>
            </p:sp>
          </p:grpSp>
          <p:pic>
            <p:nvPicPr>
              <p:cNvPr id="24598" name="Immagine 10">
                <a:extLst>
                  <a:ext uri="{FF2B5EF4-FFF2-40B4-BE49-F238E27FC236}">
                    <a16:creationId xmlns:a16="http://schemas.microsoft.com/office/drawing/2014/main" id="{351FB867-093F-4016-9C3A-C3D6043E7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86" t="34616" r="38150" b="55830"/>
              <a:stretch>
                <a:fillRect/>
              </a:stretch>
            </p:blipFill>
            <p:spPr bwMode="auto">
              <a:xfrm>
                <a:off x="1054100" y="3824288"/>
                <a:ext cx="1370013" cy="3429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99" name="CasellaDiTesto 15">
                <a:extLst>
                  <a:ext uri="{FF2B5EF4-FFF2-40B4-BE49-F238E27FC236}">
                    <a16:creationId xmlns:a16="http://schemas.microsoft.com/office/drawing/2014/main" id="{F32C85DD-9E26-4D00-82E2-5490EB7B3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6975" y="3879850"/>
                <a:ext cx="6477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GAPDH</a:t>
                </a:r>
              </a:p>
            </p:txBody>
          </p:sp>
        </p:grpSp>
      </p:grpSp>
      <p:sp>
        <p:nvSpPr>
          <p:cNvPr id="24579" name="CasellaDiTesto 3">
            <a:extLst>
              <a:ext uri="{FF2B5EF4-FFF2-40B4-BE49-F238E27FC236}">
                <a16:creationId xmlns:a16="http://schemas.microsoft.com/office/drawing/2014/main" id="{A155C1B6-918D-4736-B248-8B0FFEC1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2250"/>
            <a:ext cx="851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</a:t>
            </a:r>
            <a:r>
              <a:rPr lang="en-US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CRC-sEVs</a:t>
            </a:r>
            <a:r>
              <a:rPr lang="it-IT" altLang="it-IT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induces epithelial to mesenchymal transition EMT  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9BC42F38-16AF-4C6B-A20D-018A7E51BCC6}"/>
              </a:ext>
            </a:extLst>
          </p:cNvPr>
          <p:cNvSpPr/>
          <p:nvPr/>
        </p:nvSpPr>
        <p:spPr>
          <a:xfrm rot="16200000">
            <a:off x="4139406" y="-1156493"/>
            <a:ext cx="581025" cy="5903912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581" name="CasellaDiTesto 4">
            <a:extLst>
              <a:ext uri="{FF2B5EF4-FFF2-40B4-BE49-F238E27FC236}">
                <a16:creationId xmlns:a16="http://schemas.microsoft.com/office/drawing/2014/main" id="{FD11BEC8-7330-4051-8F4A-E6FA5CAB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1119188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48h</a:t>
            </a: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E3EE4A60-FA53-48EA-9747-09862315B03B}"/>
              </a:ext>
            </a:extLst>
          </p:cNvPr>
          <p:cNvSpPr/>
          <p:nvPr/>
        </p:nvSpPr>
        <p:spPr>
          <a:xfrm rot="16200000">
            <a:off x="6677819" y="4169569"/>
            <a:ext cx="687387" cy="2613025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36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6" name="Triangolo isoscele 45">
            <a:extLst>
              <a:ext uri="{FF2B5EF4-FFF2-40B4-BE49-F238E27FC236}">
                <a16:creationId xmlns:a16="http://schemas.microsoft.com/office/drawing/2014/main" id="{A2CE273F-4C09-4E9D-9721-0C14F1F96419}"/>
              </a:ext>
            </a:extLst>
          </p:cNvPr>
          <p:cNvSpPr/>
          <p:nvPr/>
        </p:nvSpPr>
        <p:spPr>
          <a:xfrm rot="5400000" flipH="1">
            <a:off x="2771775" y="4114801"/>
            <a:ext cx="612775" cy="2844800"/>
          </a:xfrm>
          <a:prstGeom prst="triangle">
            <a:avLst>
              <a:gd name="adj" fmla="val 435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</a:gsLst>
            <a:lin ang="3600000" scaled="0"/>
            <a:tileRect/>
          </a:gradFill>
          <a:ln>
            <a:solidFill>
              <a:srgbClr val="17C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AC9714-CB1E-4703-8DEB-68EAEB4387E6}"/>
              </a:ext>
            </a:extLst>
          </p:cNvPr>
          <p:cNvSpPr txBox="1"/>
          <p:nvPr/>
        </p:nvSpPr>
        <p:spPr>
          <a:xfrm>
            <a:off x="2062163" y="5864225"/>
            <a:ext cx="2038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Epithelial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markers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844F391-3019-4C17-949C-B2B1FB0396D8}"/>
              </a:ext>
            </a:extLst>
          </p:cNvPr>
          <p:cNvSpPr txBox="1"/>
          <p:nvPr/>
        </p:nvSpPr>
        <p:spPr>
          <a:xfrm>
            <a:off x="5897563" y="5811838"/>
            <a:ext cx="22939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Mesenchimal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marker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41D628F-947C-46F9-8F16-3FB623CE9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po 9">
            <a:extLst>
              <a:ext uri="{FF2B5EF4-FFF2-40B4-BE49-F238E27FC236}">
                <a16:creationId xmlns:a16="http://schemas.microsoft.com/office/drawing/2014/main" id="{ADEA4746-78F9-449C-B33A-863F2D27F6A1}"/>
              </a:ext>
            </a:extLst>
          </p:cNvPr>
          <p:cNvGrpSpPr>
            <a:grpSpLocks/>
          </p:cNvGrpSpPr>
          <p:nvPr/>
        </p:nvGrpSpPr>
        <p:grpSpPr bwMode="auto">
          <a:xfrm>
            <a:off x="1222375" y="128588"/>
            <a:ext cx="3389313" cy="2473325"/>
            <a:chOff x="1907704" y="2153062"/>
            <a:chExt cx="4645025" cy="4683125"/>
          </a:xfrm>
        </p:grpSpPr>
        <p:pic>
          <p:nvPicPr>
            <p:cNvPr id="25760" name="Immagine 11">
              <a:extLst>
                <a:ext uri="{FF2B5EF4-FFF2-40B4-BE49-F238E27FC236}">
                  <a16:creationId xmlns:a16="http://schemas.microsoft.com/office/drawing/2014/main" id="{D8F5F464-BBFD-4B55-A434-170218F56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7" t="19173" r="49327" b="52800"/>
            <a:stretch>
              <a:fillRect/>
            </a:stretch>
          </p:blipFill>
          <p:spPr bwMode="auto">
            <a:xfrm>
              <a:off x="1907704" y="2153062"/>
              <a:ext cx="4645025" cy="4683125"/>
            </a:xfrm>
            <a:prstGeom prst="rect">
              <a:avLst/>
            </a:prstGeom>
            <a:noFill/>
            <a:ln w="9525">
              <a:solidFill>
                <a:srgbClr val="F49D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8CECD48-7652-435E-BF8D-37E5CBE712D3}"/>
                </a:ext>
              </a:extLst>
            </p:cNvPr>
            <p:cNvSpPr/>
            <p:nvPr/>
          </p:nvSpPr>
          <p:spPr>
            <a:xfrm>
              <a:off x="2005609" y="2228207"/>
              <a:ext cx="432955" cy="291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ADE5D27-75A0-481F-A02E-15187A29516C}"/>
                </a:ext>
              </a:extLst>
            </p:cNvPr>
            <p:cNvSpPr/>
            <p:nvPr/>
          </p:nvSpPr>
          <p:spPr>
            <a:xfrm>
              <a:off x="6119773" y="2162079"/>
              <a:ext cx="432956" cy="288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 w="31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9407F19-0305-4F71-A5A2-7F977B2DADD0}"/>
              </a:ext>
            </a:extLst>
          </p:cNvPr>
          <p:cNvSpPr txBox="1"/>
          <p:nvPr/>
        </p:nvSpPr>
        <p:spPr>
          <a:xfrm>
            <a:off x="4483100" y="171450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fibrotic microenvironment 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driver of metastasis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1F3FA29-3029-44BB-9717-EA89857C2B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/>
          <a:stretch/>
        </p:blipFill>
        <p:spPr>
          <a:xfrm>
            <a:off x="5751513" y="804863"/>
            <a:ext cx="2106612" cy="2663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1045" name="Gruppo 1044">
            <a:extLst>
              <a:ext uri="{FF2B5EF4-FFF2-40B4-BE49-F238E27FC236}">
                <a16:creationId xmlns:a16="http://schemas.microsoft.com/office/drawing/2014/main" id="{10BADA94-799E-4934-A1E1-F1DEE253DC87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4251325"/>
            <a:ext cx="8216900" cy="2435225"/>
            <a:chOff x="466947" y="4219063"/>
            <a:chExt cx="8217610" cy="2435903"/>
          </a:xfrm>
        </p:grpSpPr>
        <p:grpSp>
          <p:nvGrpSpPr>
            <p:cNvPr id="25609" name="Gruppo 1042">
              <a:extLst>
                <a:ext uri="{FF2B5EF4-FFF2-40B4-BE49-F238E27FC236}">
                  <a16:creationId xmlns:a16="http://schemas.microsoft.com/office/drawing/2014/main" id="{0472663F-AEC8-41E3-B47E-876C1CC52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47" y="4285800"/>
              <a:ext cx="8217610" cy="2369166"/>
              <a:chOff x="214388" y="4242255"/>
              <a:chExt cx="8217610" cy="2369166"/>
            </a:xfrm>
          </p:grpSpPr>
          <p:grpSp>
            <p:nvGrpSpPr>
              <p:cNvPr id="25611" name="Gruppo 135">
                <a:extLst>
                  <a:ext uri="{FF2B5EF4-FFF2-40B4-BE49-F238E27FC236}">
                    <a16:creationId xmlns:a16="http://schemas.microsoft.com/office/drawing/2014/main" id="{BE5247F5-0C56-4EB3-99CC-14078A29B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388" y="4242255"/>
                <a:ext cx="1221200" cy="1193395"/>
                <a:chOff x="5593556" y="810041"/>
                <a:chExt cx="3892997" cy="3957604"/>
              </a:xfrm>
            </p:grpSpPr>
            <p:pic>
              <p:nvPicPr>
                <p:cNvPr id="25756" name="Immagine 125">
                  <a:extLst>
                    <a:ext uri="{FF2B5EF4-FFF2-40B4-BE49-F238E27FC236}">
                      <a16:creationId xmlns:a16="http://schemas.microsoft.com/office/drawing/2014/main" id="{41CBAAFD-DF44-4FD2-B4D9-A1C475F7E7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24" t="34387" r="45129" b="37094"/>
                <a:stretch>
                  <a:fillRect/>
                </a:stretch>
              </p:blipFill>
              <p:spPr bwMode="auto">
                <a:xfrm>
                  <a:off x="5593556" y="810041"/>
                  <a:ext cx="3892997" cy="39576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" name="Figura a mano libera: forma 133">
                  <a:extLst>
                    <a:ext uri="{FF2B5EF4-FFF2-40B4-BE49-F238E27FC236}">
                      <a16:creationId xmlns:a16="http://schemas.microsoft.com/office/drawing/2014/main" id="{4254F3F5-EC41-4A36-9324-03CE4DA02A52}"/>
                    </a:ext>
                  </a:extLst>
                </p:cNvPr>
                <p:cNvSpPr/>
                <p:nvPr/>
              </p:nvSpPr>
              <p:spPr>
                <a:xfrm>
                  <a:off x="8458200" y="2495550"/>
                  <a:ext cx="942975" cy="1085850"/>
                </a:xfrm>
                <a:custGeom>
                  <a:avLst/>
                  <a:gdLst>
                    <a:gd name="connsiteX0" fmla="*/ 0 w 942975"/>
                    <a:gd name="connsiteY0" fmla="*/ 742950 h 1085850"/>
                    <a:gd name="connsiteX1" fmla="*/ 0 w 942975"/>
                    <a:gd name="connsiteY1" fmla="*/ 742950 h 1085850"/>
                    <a:gd name="connsiteX2" fmla="*/ 66675 w 942975"/>
                    <a:gd name="connsiteY2" fmla="*/ 666750 h 1085850"/>
                    <a:gd name="connsiteX3" fmla="*/ 114300 w 942975"/>
                    <a:gd name="connsiteY3" fmla="*/ 619125 h 1085850"/>
                    <a:gd name="connsiteX4" fmla="*/ 161925 w 942975"/>
                    <a:gd name="connsiteY4" fmla="*/ 571500 h 1085850"/>
                    <a:gd name="connsiteX5" fmla="*/ 190500 w 942975"/>
                    <a:gd name="connsiteY5" fmla="*/ 514350 h 1085850"/>
                    <a:gd name="connsiteX6" fmla="*/ 219075 w 942975"/>
                    <a:gd name="connsiteY6" fmla="*/ 495300 h 1085850"/>
                    <a:gd name="connsiteX7" fmla="*/ 257175 w 942975"/>
                    <a:gd name="connsiteY7" fmla="*/ 447675 h 1085850"/>
                    <a:gd name="connsiteX8" fmla="*/ 266700 w 942975"/>
                    <a:gd name="connsiteY8" fmla="*/ 419100 h 1085850"/>
                    <a:gd name="connsiteX9" fmla="*/ 276225 w 942975"/>
                    <a:gd name="connsiteY9" fmla="*/ 381000 h 1085850"/>
                    <a:gd name="connsiteX10" fmla="*/ 304800 w 942975"/>
                    <a:gd name="connsiteY10" fmla="*/ 371475 h 1085850"/>
                    <a:gd name="connsiteX11" fmla="*/ 314325 w 942975"/>
                    <a:gd name="connsiteY11" fmla="*/ 133350 h 1085850"/>
                    <a:gd name="connsiteX12" fmla="*/ 323850 w 942975"/>
                    <a:gd name="connsiteY12" fmla="*/ 85725 h 1085850"/>
                    <a:gd name="connsiteX13" fmla="*/ 333375 w 942975"/>
                    <a:gd name="connsiteY13" fmla="*/ 47625 h 1085850"/>
                    <a:gd name="connsiteX14" fmla="*/ 361950 w 942975"/>
                    <a:gd name="connsiteY14" fmla="*/ 38100 h 1085850"/>
                    <a:gd name="connsiteX15" fmla="*/ 400050 w 942975"/>
                    <a:gd name="connsiteY15" fmla="*/ 28575 h 1085850"/>
                    <a:gd name="connsiteX16" fmla="*/ 476250 w 942975"/>
                    <a:gd name="connsiteY16" fmla="*/ 47625 h 1085850"/>
                    <a:gd name="connsiteX17" fmla="*/ 514350 w 942975"/>
                    <a:gd name="connsiteY17" fmla="*/ 66675 h 1085850"/>
                    <a:gd name="connsiteX18" fmla="*/ 542925 w 942975"/>
                    <a:gd name="connsiteY18" fmla="*/ 85725 h 1085850"/>
                    <a:gd name="connsiteX19" fmla="*/ 600075 w 942975"/>
                    <a:gd name="connsiteY19" fmla="*/ 95250 h 1085850"/>
                    <a:gd name="connsiteX20" fmla="*/ 733425 w 942975"/>
                    <a:gd name="connsiteY20" fmla="*/ 85725 h 1085850"/>
                    <a:gd name="connsiteX21" fmla="*/ 762000 w 942975"/>
                    <a:gd name="connsiteY21" fmla="*/ 76200 h 1085850"/>
                    <a:gd name="connsiteX22" fmla="*/ 790575 w 942975"/>
                    <a:gd name="connsiteY22" fmla="*/ 66675 h 1085850"/>
                    <a:gd name="connsiteX23" fmla="*/ 828675 w 942975"/>
                    <a:gd name="connsiteY23" fmla="*/ 38100 h 1085850"/>
                    <a:gd name="connsiteX24" fmla="*/ 885825 w 942975"/>
                    <a:gd name="connsiteY24" fmla="*/ 19050 h 1085850"/>
                    <a:gd name="connsiteX25" fmla="*/ 923925 w 942975"/>
                    <a:gd name="connsiteY25" fmla="*/ 0 h 1085850"/>
                    <a:gd name="connsiteX26" fmla="*/ 933450 w 942975"/>
                    <a:gd name="connsiteY26" fmla="*/ 38100 h 1085850"/>
                    <a:gd name="connsiteX27" fmla="*/ 942975 w 942975"/>
                    <a:gd name="connsiteY27" fmla="*/ 66675 h 1085850"/>
                    <a:gd name="connsiteX28" fmla="*/ 933450 w 942975"/>
                    <a:gd name="connsiteY28" fmla="*/ 161925 h 1085850"/>
                    <a:gd name="connsiteX29" fmla="*/ 904875 w 942975"/>
                    <a:gd name="connsiteY29" fmla="*/ 190500 h 1085850"/>
                    <a:gd name="connsiteX30" fmla="*/ 895350 w 942975"/>
                    <a:gd name="connsiteY30" fmla="*/ 228600 h 1085850"/>
                    <a:gd name="connsiteX31" fmla="*/ 885825 w 942975"/>
                    <a:gd name="connsiteY31" fmla="*/ 257175 h 1085850"/>
                    <a:gd name="connsiteX32" fmla="*/ 895350 w 942975"/>
                    <a:gd name="connsiteY32" fmla="*/ 323850 h 1085850"/>
                    <a:gd name="connsiteX33" fmla="*/ 885825 w 942975"/>
                    <a:gd name="connsiteY33" fmla="*/ 561975 h 1085850"/>
                    <a:gd name="connsiteX34" fmla="*/ 876300 w 942975"/>
                    <a:gd name="connsiteY34" fmla="*/ 590550 h 1085850"/>
                    <a:gd name="connsiteX35" fmla="*/ 847725 w 942975"/>
                    <a:gd name="connsiteY35" fmla="*/ 609600 h 1085850"/>
                    <a:gd name="connsiteX36" fmla="*/ 809625 w 942975"/>
                    <a:gd name="connsiteY36" fmla="*/ 666750 h 1085850"/>
                    <a:gd name="connsiteX37" fmla="*/ 790575 w 942975"/>
                    <a:gd name="connsiteY37" fmla="*/ 733425 h 1085850"/>
                    <a:gd name="connsiteX38" fmla="*/ 762000 w 942975"/>
                    <a:gd name="connsiteY38" fmla="*/ 752475 h 1085850"/>
                    <a:gd name="connsiteX39" fmla="*/ 752475 w 942975"/>
                    <a:gd name="connsiteY39" fmla="*/ 800100 h 1085850"/>
                    <a:gd name="connsiteX40" fmla="*/ 733425 w 942975"/>
                    <a:gd name="connsiteY40" fmla="*/ 885825 h 1085850"/>
                    <a:gd name="connsiteX41" fmla="*/ 714375 w 942975"/>
                    <a:gd name="connsiteY41" fmla="*/ 923925 h 1085850"/>
                    <a:gd name="connsiteX42" fmla="*/ 657225 w 942975"/>
                    <a:gd name="connsiteY42" fmla="*/ 952500 h 1085850"/>
                    <a:gd name="connsiteX43" fmla="*/ 619125 w 942975"/>
                    <a:gd name="connsiteY43" fmla="*/ 990600 h 1085850"/>
                    <a:gd name="connsiteX44" fmla="*/ 571500 w 942975"/>
                    <a:gd name="connsiteY44" fmla="*/ 1028700 h 1085850"/>
                    <a:gd name="connsiteX45" fmla="*/ 542925 w 942975"/>
                    <a:gd name="connsiteY45" fmla="*/ 1066800 h 1085850"/>
                    <a:gd name="connsiteX46" fmla="*/ 466725 w 942975"/>
                    <a:gd name="connsiteY46" fmla="*/ 1085850 h 1085850"/>
                    <a:gd name="connsiteX47" fmla="*/ 419100 w 942975"/>
                    <a:gd name="connsiteY47" fmla="*/ 1076325 h 1085850"/>
                    <a:gd name="connsiteX48" fmla="*/ 409575 w 942975"/>
                    <a:gd name="connsiteY48" fmla="*/ 1047750 h 1085850"/>
                    <a:gd name="connsiteX49" fmla="*/ 419100 w 942975"/>
                    <a:gd name="connsiteY49" fmla="*/ 895350 h 1085850"/>
                    <a:gd name="connsiteX50" fmla="*/ 409575 w 942975"/>
                    <a:gd name="connsiteY50" fmla="*/ 800100 h 1085850"/>
                    <a:gd name="connsiteX51" fmla="*/ 352425 w 942975"/>
                    <a:gd name="connsiteY51" fmla="*/ 781050 h 1085850"/>
                    <a:gd name="connsiteX52" fmla="*/ 228600 w 942975"/>
                    <a:gd name="connsiteY52" fmla="*/ 790575 h 1085850"/>
                    <a:gd name="connsiteX53" fmla="*/ 0 w 942975"/>
                    <a:gd name="connsiteY53" fmla="*/ 742950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942975" h="1085850">
                      <a:moveTo>
                        <a:pt x="0" y="742950"/>
                      </a:moveTo>
                      <a:lnTo>
                        <a:pt x="0" y="742950"/>
                      </a:lnTo>
                      <a:cubicBezTo>
                        <a:pt x="22225" y="717550"/>
                        <a:pt x="45303" y="692872"/>
                        <a:pt x="66675" y="666750"/>
                      </a:cubicBezTo>
                      <a:cubicBezTo>
                        <a:pt x="104775" y="620183"/>
                        <a:pt x="63500" y="652992"/>
                        <a:pt x="114300" y="619125"/>
                      </a:cubicBezTo>
                      <a:cubicBezTo>
                        <a:pt x="165100" y="542925"/>
                        <a:pt x="98425" y="635000"/>
                        <a:pt x="161925" y="571500"/>
                      </a:cubicBezTo>
                      <a:cubicBezTo>
                        <a:pt x="242219" y="491206"/>
                        <a:pt x="128525" y="591819"/>
                        <a:pt x="190500" y="514350"/>
                      </a:cubicBezTo>
                      <a:cubicBezTo>
                        <a:pt x="197651" y="505411"/>
                        <a:pt x="209550" y="501650"/>
                        <a:pt x="219075" y="495300"/>
                      </a:cubicBezTo>
                      <a:cubicBezTo>
                        <a:pt x="243016" y="423476"/>
                        <a:pt x="207936" y="509223"/>
                        <a:pt x="257175" y="447675"/>
                      </a:cubicBezTo>
                      <a:cubicBezTo>
                        <a:pt x="263447" y="439835"/>
                        <a:pt x="263942" y="428754"/>
                        <a:pt x="266700" y="419100"/>
                      </a:cubicBezTo>
                      <a:cubicBezTo>
                        <a:pt x="270296" y="406513"/>
                        <a:pt x="268047" y="391222"/>
                        <a:pt x="276225" y="381000"/>
                      </a:cubicBezTo>
                      <a:cubicBezTo>
                        <a:pt x="282497" y="373160"/>
                        <a:pt x="295275" y="374650"/>
                        <a:pt x="304800" y="371475"/>
                      </a:cubicBezTo>
                      <a:cubicBezTo>
                        <a:pt x="307975" y="292100"/>
                        <a:pt x="309041" y="212613"/>
                        <a:pt x="314325" y="133350"/>
                      </a:cubicBezTo>
                      <a:cubicBezTo>
                        <a:pt x="315402" y="117196"/>
                        <a:pt x="320338" y="101529"/>
                        <a:pt x="323850" y="85725"/>
                      </a:cubicBezTo>
                      <a:cubicBezTo>
                        <a:pt x="326690" y="72946"/>
                        <a:pt x="325197" y="57847"/>
                        <a:pt x="333375" y="47625"/>
                      </a:cubicBezTo>
                      <a:cubicBezTo>
                        <a:pt x="339647" y="39785"/>
                        <a:pt x="352296" y="40858"/>
                        <a:pt x="361950" y="38100"/>
                      </a:cubicBezTo>
                      <a:cubicBezTo>
                        <a:pt x="374537" y="34504"/>
                        <a:pt x="387350" y="31750"/>
                        <a:pt x="400050" y="28575"/>
                      </a:cubicBezTo>
                      <a:cubicBezTo>
                        <a:pt x="428003" y="34166"/>
                        <a:pt x="450622" y="36642"/>
                        <a:pt x="476250" y="47625"/>
                      </a:cubicBezTo>
                      <a:cubicBezTo>
                        <a:pt x="489301" y="53218"/>
                        <a:pt x="502022" y="59630"/>
                        <a:pt x="514350" y="66675"/>
                      </a:cubicBezTo>
                      <a:cubicBezTo>
                        <a:pt x="524289" y="72355"/>
                        <a:pt x="532065" y="82105"/>
                        <a:pt x="542925" y="85725"/>
                      </a:cubicBezTo>
                      <a:cubicBezTo>
                        <a:pt x="561247" y="91832"/>
                        <a:pt x="581025" y="92075"/>
                        <a:pt x="600075" y="95250"/>
                      </a:cubicBezTo>
                      <a:cubicBezTo>
                        <a:pt x="675666" y="125487"/>
                        <a:pt x="631480" y="119707"/>
                        <a:pt x="733425" y="85725"/>
                      </a:cubicBezTo>
                      <a:lnTo>
                        <a:pt x="762000" y="76200"/>
                      </a:lnTo>
                      <a:lnTo>
                        <a:pt x="790575" y="66675"/>
                      </a:lnTo>
                      <a:cubicBezTo>
                        <a:pt x="803275" y="57150"/>
                        <a:pt x="814476" y="45200"/>
                        <a:pt x="828675" y="38100"/>
                      </a:cubicBezTo>
                      <a:cubicBezTo>
                        <a:pt x="846636" y="29120"/>
                        <a:pt x="867864" y="28030"/>
                        <a:pt x="885825" y="19050"/>
                      </a:cubicBezTo>
                      <a:lnTo>
                        <a:pt x="923925" y="0"/>
                      </a:lnTo>
                      <a:cubicBezTo>
                        <a:pt x="927100" y="12700"/>
                        <a:pt x="929854" y="25513"/>
                        <a:pt x="933450" y="38100"/>
                      </a:cubicBezTo>
                      <a:cubicBezTo>
                        <a:pt x="936208" y="47754"/>
                        <a:pt x="942975" y="56635"/>
                        <a:pt x="942975" y="66675"/>
                      </a:cubicBezTo>
                      <a:cubicBezTo>
                        <a:pt x="942975" y="98583"/>
                        <a:pt x="942834" y="131428"/>
                        <a:pt x="933450" y="161925"/>
                      </a:cubicBezTo>
                      <a:cubicBezTo>
                        <a:pt x="929489" y="174800"/>
                        <a:pt x="914400" y="180975"/>
                        <a:pt x="904875" y="190500"/>
                      </a:cubicBezTo>
                      <a:cubicBezTo>
                        <a:pt x="901700" y="203200"/>
                        <a:pt x="898946" y="216013"/>
                        <a:pt x="895350" y="228600"/>
                      </a:cubicBezTo>
                      <a:cubicBezTo>
                        <a:pt x="892592" y="238254"/>
                        <a:pt x="885825" y="247135"/>
                        <a:pt x="885825" y="257175"/>
                      </a:cubicBezTo>
                      <a:cubicBezTo>
                        <a:pt x="885825" y="279626"/>
                        <a:pt x="892175" y="301625"/>
                        <a:pt x="895350" y="323850"/>
                      </a:cubicBezTo>
                      <a:cubicBezTo>
                        <a:pt x="892175" y="403225"/>
                        <a:pt x="891485" y="482738"/>
                        <a:pt x="885825" y="561975"/>
                      </a:cubicBezTo>
                      <a:cubicBezTo>
                        <a:pt x="885110" y="571990"/>
                        <a:pt x="882572" y="582710"/>
                        <a:pt x="876300" y="590550"/>
                      </a:cubicBezTo>
                      <a:cubicBezTo>
                        <a:pt x="869149" y="599489"/>
                        <a:pt x="857250" y="603250"/>
                        <a:pt x="847725" y="609600"/>
                      </a:cubicBezTo>
                      <a:cubicBezTo>
                        <a:pt x="825850" y="697100"/>
                        <a:pt x="857464" y="606951"/>
                        <a:pt x="809625" y="666750"/>
                      </a:cubicBezTo>
                      <a:cubicBezTo>
                        <a:pt x="799883" y="678927"/>
                        <a:pt x="797420" y="723157"/>
                        <a:pt x="790575" y="733425"/>
                      </a:cubicBezTo>
                      <a:cubicBezTo>
                        <a:pt x="784225" y="742950"/>
                        <a:pt x="771525" y="746125"/>
                        <a:pt x="762000" y="752475"/>
                      </a:cubicBezTo>
                      <a:cubicBezTo>
                        <a:pt x="758825" y="768350"/>
                        <a:pt x="755371" y="784172"/>
                        <a:pt x="752475" y="800100"/>
                      </a:cubicBezTo>
                      <a:cubicBezTo>
                        <a:pt x="745865" y="836454"/>
                        <a:pt x="746684" y="854888"/>
                        <a:pt x="733425" y="885825"/>
                      </a:cubicBezTo>
                      <a:cubicBezTo>
                        <a:pt x="727832" y="898876"/>
                        <a:pt x="723465" y="913017"/>
                        <a:pt x="714375" y="923925"/>
                      </a:cubicBezTo>
                      <a:cubicBezTo>
                        <a:pt x="700172" y="940969"/>
                        <a:pt x="676729" y="945999"/>
                        <a:pt x="657225" y="952500"/>
                      </a:cubicBezTo>
                      <a:cubicBezTo>
                        <a:pt x="636443" y="1014845"/>
                        <a:pt x="665307" y="953655"/>
                        <a:pt x="619125" y="990600"/>
                      </a:cubicBezTo>
                      <a:cubicBezTo>
                        <a:pt x="557577" y="1039839"/>
                        <a:pt x="643324" y="1004759"/>
                        <a:pt x="571500" y="1028700"/>
                      </a:cubicBezTo>
                      <a:cubicBezTo>
                        <a:pt x="561975" y="1041400"/>
                        <a:pt x="555121" y="1056637"/>
                        <a:pt x="542925" y="1066800"/>
                      </a:cubicBezTo>
                      <a:cubicBezTo>
                        <a:pt x="533676" y="1074508"/>
                        <a:pt x="468268" y="1085541"/>
                        <a:pt x="466725" y="1085850"/>
                      </a:cubicBezTo>
                      <a:cubicBezTo>
                        <a:pt x="450850" y="1082675"/>
                        <a:pt x="432570" y="1085305"/>
                        <a:pt x="419100" y="1076325"/>
                      </a:cubicBezTo>
                      <a:cubicBezTo>
                        <a:pt x="410746" y="1070756"/>
                        <a:pt x="409575" y="1057790"/>
                        <a:pt x="409575" y="1047750"/>
                      </a:cubicBezTo>
                      <a:cubicBezTo>
                        <a:pt x="409575" y="996851"/>
                        <a:pt x="415925" y="946150"/>
                        <a:pt x="419100" y="895350"/>
                      </a:cubicBezTo>
                      <a:cubicBezTo>
                        <a:pt x="415925" y="863600"/>
                        <a:pt x="425653" y="827662"/>
                        <a:pt x="409575" y="800100"/>
                      </a:cubicBezTo>
                      <a:cubicBezTo>
                        <a:pt x="399457" y="782755"/>
                        <a:pt x="352425" y="781050"/>
                        <a:pt x="352425" y="781050"/>
                      </a:cubicBezTo>
                      <a:cubicBezTo>
                        <a:pt x="311150" y="784225"/>
                        <a:pt x="269997" y="790575"/>
                        <a:pt x="228600" y="790575"/>
                      </a:cubicBezTo>
                      <a:cubicBezTo>
                        <a:pt x="149162" y="790575"/>
                        <a:pt x="38100" y="750887"/>
                        <a:pt x="0" y="7429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  <p:sp>
            <p:nvSpPr>
              <p:cNvPr id="25612" name="CasellaDiTesto 123">
                <a:extLst>
                  <a:ext uri="{FF2B5EF4-FFF2-40B4-BE49-F238E27FC236}">
                    <a16:creationId xmlns:a16="http://schemas.microsoft.com/office/drawing/2014/main" id="{EA373EC6-0510-45FB-9BE4-6F64AF52C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3312" y="4596519"/>
                <a:ext cx="1255919" cy="285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2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CRC-SEVs</a:t>
                </a:r>
              </a:p>
            </p:txBody>
          </p:sp>
          <p:grpSp>
            <p:nvGrpSpPr>
              <p:cNvPr id="25613" name="Gruppo 158">
                <a:extLst>
                  <a:ext uri="{FF2B5EF4-FFF2-40B4-BE49-F238E27FC236}">
                    <a16:creationId xmlns:a16="http://schemas.microsoft.com/office/drawing/2014/main" id="{2A9C92B3-A50F-46F5-90C1-AE4D3A7D7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914" y="5720857"/>
                <a:ext cx="1771112" cy="890564"/>
                <a:chOff x="717914" y="5720857"/>
                <a:chExt cx="1614210" cy="807105"/>
              </a:xfrm>
            </p:grpSpPr>
            <p:pic>
              <p:nvPicPr>
                <p:cNvPr id="25754" name="Picture 2" descr="Liver 1 Illustration - Twinkl">
                  <a:extLst>
                    <a:ext uri="{FF2B5EF4-FFF2-40B4-BE49-F238E27FC236}">
                      <a16:creationId xmlns:a16="http://schemas.microsoft.com/office/drawing/2014/main" id="{71A89E73-E3F3-43D6-A308-DFF3BD5AAF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914" y="5720857"/>
                  <a:ext cx="1614210" cy="807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Rettangolo 156">
                  <a:extLst>
                    <a:ext uri="{FF2B5EF4-FFF2-40B4-BE49-F238E27FC236}">
                      <a16:creationId xmlns:a16="http://schemas.microsoft.com/office/drawing/2014/main" id="{6B98A9BE-4180-4BBE-843B-1C1D78DB6F20}"/>
                    </a:ext>
                  </a:extLst>
                </p:cNvPr>
                <p:cNvSpPr/>
                <p:nvPr/>
              </p:nvSpPr>
              <p:spPr>
                <a:xfrm>
                  <a:off x="1905669" y="6391245"/>
                  <a:ext cx="377664" cy="115130"/>
                </a:xfrm>
                <a:prstGeom prst="rect">
                  <a:avLst/>
                </a:prstGeom>
                <a:solidFill>
                  <a:srgbClr val="EAEF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  <p:sp>
            <p:nvSpPr>
              <p:cNvPr id="1031" name="Rettangolo con angoli arrotondati 1030">
                <a:extLst>
                  <a:ext uri="{FF2B5EF4-FFF2-40B4-BE49-F238E27FC236}">
                    <a16:creationId xmlns:a16="http://schemas.microsoft.com/office/drawing/2014/main" id="{1046FF4E-E685-4B66-9038-65B24FBDFF97}"/>
                  </a:ext>
                </a:extLst>
              </p:cNvPr>
              <p:cNvSpPr/>
              <p:nvPr/>
            </p:nvSpPr>
            <p:spPr>
              <a:xfrm>
                <a:off x="1749633" y="5984185"/>
                <a:ext cx="141300" cy="196905"/>
              </a:xfrm>
              <a:prstGeom prst="roundRect">
                <a:avLst/>
              </a:prstGeom>
              <a:noFill/>
              <a:ln w="635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n>
                    <a:solidFill>
                      <a:srgbClr val="002060"/>
                    </a:solidFill>
                  </a:ln>
                </a:endParaRPr>
              </a:p>
            </p:txBody>
          </p:sp>
          <p:grpSp>
            <p:nvGrpSpPr>
              <p:cNvPr id="25615" name="Gruppo 1032">
                <a:extLst>
                  <a:ext uri="{FF2B5EF4-FFF2-40B4-BE49-F238E27FC236}">
                    <a16:creationId xmlns:a16="http://schemas.microsoft.com/office/drawing/2014/main" id="{8B6432C8-D09B-414F-A5F5-7F57728D2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594" y="4878715"/>
                <a:ext cx="674579" cy="1132400"/>
                <a:chOff x="1247594" y="4878715"/>
                <a:chExt cx="674579" cy="1132400"/>
              </a:xfrm>
            </p:grpSpPr>
            <p:grpSp>
              <p:nvGrpSpPr>
                <p:cNvPr id="25728" name="Gruppo 136">
                  <a:extLst>
                    <a:ext uri="{FF2B5EF4-FFF2-40B4-BE49-F238E27FC236}">
                      <a16:creationId xmlns:a16="http://schemas.microsoft.com/office/drawing/2014/main" id="{95E96711-D03F-4D23-B323-DC38822E6D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334436">
                  <a:off x="1417567" y="4960281"/>
                  <a:ext cx="416203" cy="253071"/>
                  <a:chOff x="2928122" y="5336631"/>
                  <a:chExt cx="583216" cy="262308"/>
                </a:xfrm>
              </p:grpSpPr>
              <p:sp>
                <p:nvSpPr>
                  <p:cNvPr id="13" name="Ovale 12">
                    <a:extLst>
                      <a:ext uri="{FF2B5EF4-FFF2-40B4-BE49-F238E27FC236}">
                        <a16:creationId xmlns:a16="http://schemas.microsoft.com/office/drawing/2014/main" id="{B5254E82-A946-4321-B99E-FE3BDF016B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01882" y="5361856"/>
                    <a:ext cx="84556" cy="6746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" name="Ovale 13">
                    <a:extLst>
                      <a:ext uri="{FF2B5EF4-FFF2-40B4-BE49-F238E27FC236}">
                        <a16:creationId xmlns:a16="http://schemas.microsoft.com/office/drawing/2014/main" id="{87F8A9FE-A934-4F8C-9653-B61C11F73E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8226" y="5336758"/>
                    <a:ext cx="84556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5" name="Ovale 14">
                    <a:extLst>
                      <a:ext uri="{FF2B5EF4-FFF2-40B4-BE49-F238E27FC236}">
                        <a16:creationId xmlns:a16="http://schemas.microsoft.com/office/drawing/2014/main" id="{F215B19A-0975-4481-AEB8-00EB677C4A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6864" y="5413502"/>
                    <a:ext cx="84556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6" name="Ovale 15">
                    <a:extLst>
                      <a:ext uri="{FF2B5EF4-FFF2-40B4-BE49-F238E27FC236}">
                        <a16:creationId xmlns:a16="http://schemas.microsoft.com/office/drawing/2014/main" id="{F9157230-7C9C-41D4-9B08-E1306C774C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1629" y="5537253"/>
                    <a:ext cx="84556" cy="6911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" name="Ovale 16">
                    <a:extLst>
                      <a:ext uri="{FF2B5EF4-FFF2-40B4-BE49-F238E27FC236}">
                        <a16:creationId xmlns:a16="http://schemas.microsoft.com/office/drawing/2014/main" id="{567A143D-A06E-4FC1-B2DD-88AB68DF3A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22791" y="5513204"/>
                    <a:ext cx="97907" cy="7240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8" name="Ovale 17">
                    <a:extLst>
                      <a:ext uri="{FF2B5EF4-FFF2-40B4-BE49-F238E27FC236}">
                        <a16:creationId xmlns:a16="http://schemas.microsoft.com/office/drawing/2014/main" id="{DC2BE75D-E87D-431C-8465-B9887299D8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08168" y="5533791"/>
                    <a:ext cx="97907" cy="7240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25" name="Ovale 124">
                    <a:extLst>
                      <a:ext uri="{FF2B5EF4-FFF2-40B4-BE49-F238E27FC236}">
                        <a16:creationId xmlns:a16="http://schemas.microsoft.com/office/drawing/2014/main" id="{21FD9D5C-0FC2-45BE-9126-E47472E90B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89876" y="5452259"/>
                    <a:ext cx="97907" cy="7240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grpSp>
              <p:nvGrpSpPr>
                <p:cNvPr id="25729" name="Gruppo 137">
                  <a:extLst>
                    <a:ext uri="{FF2B5EF4-FFF2-40B4-BE49-F238E27FC236}">
                      <a16:creationId xmlns:a16="http://schemas.microsoft.com/office/drawing/2014/main" id="{2B426449-A115-4884-8868-FE0DA1F8DF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334436">
                  <a:off x="1490195" y="5428125"/>
                  <a:ext cx="416203" cy="253071"/>
                  <a:chOff x="2928122" y="5336631"/>
                  <a:chExt cx="583216" cy="262308"/>
                </a:xfrm>
              </p:grpSpPr>
              <p:sp>
                <p:nvSpPr>
                  <p:cNvPr id="139" name="Ovale 138">
                    <a:extLst>
                      <a:ext uri="{FF2B5EF4-FFF2-40B4-BE49-F238E27FC236}">
                        <a16:creationId xmlns:a16="http://schemas.microsoft.com/office/drawing/2014/main" id="{A0F03D6D-0E29-4955-A455-716D48FAFE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04729" y="5362792"/>
                    <a:ext cx="84556" cy="6746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0" name="Ovale 139">
                    <a:extLst>
                      <a:ext uri="{FF2B5EF4-FFF2-40B4-BE49-F238E27FC236}">
                        <a16:creationId xmlns:a16="http://schemas.microsoft.com/office/drawing/2014/main" id="{B3A7C099-E30C-4C7D-8913-BDD622CD94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9238" y="5336764"/>
                    <a:ext cx="84556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1" name="Ovale 140">
                    <a:extLst>
                      <a:ext uri="{FF2B5EF4-FFF2-40B4-BE49-F238E27FC236}">
                        <a16:creationId xmlns:a16="http://schemas.microsoft.com/office/drawing/2014/main" id="{057A0D61-5AAD-4E4D-8BEC-29FC6227AC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8071" y="5413043"/>
                    <a:ext cx="82330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2" name="Ovale 141">
                    <a:extLst>
                      <a:ext uri="{FF2B5EF4-FFF2-40B4-BE49-F238E27FC236}">
                        <a16:creationId xmlns:a16="http://schemas.microsoft.com/office/drawing/2014/main" id="{5517B75C-CA92-42FF-8AE8-F304F26E5F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5105" y="5538333"/>
                    <a:ext cx="84556" cy="6746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3" name="Ovale 142">
                    <a:extLst>
                      <a:ext uri="{FF2B5EF4-FFF2-40B4-BE49-F238E27FC236}">
                        <a16:creationId xmlns:a16="http://schemas.microsoft.com/office/drawing/2014/main" id="{302F4871-1EBB-41D3-9EF3-019467F035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25638" y="5514141"/>
                    <a:ext cx="97907" cy="7240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4" name="Ovale 143">
                    <a:extLst>
                      <a:ext uri="{FF2B5EF4-FFF2-40B4-BE49-F238E27FC236}">
                        <a16:creationId xmlns:a16="http://schemas.microsoft.com/office/drawing/2014/main" id="{32F6AAF9-A312-484B-9589-91C3618EC1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10385" y="5536229"/>
                    <a:ext cx="97907" cy="70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5" name="Ovale 144">
                    <a:extLst>
                      <a:ext uri="{FF2B5EF4-FFF2-40B4-BE49-F238E27FC236}">
                        <a16:creationId xmlns:a16="http://schemas.microsoft.com/office/drawing/2014/main" id="{11133280-9A67-45D1-8651-EDB5A3AF24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92094" y="5454697"/>
                    <a:ext cx="97907" cy="70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grpSp>
              <p:nvGrpSpPr>
                <p:cNvPr id="25730" name="Gruppo 145">
                  <a:extLst>
                    <a:ext uri="{FF2B5EF4-FFF2-40B4-BE49-F238E27FC236}">
                      <a16:creationId xmlns:a16="http://schemas.microsoft.com/office/drawing/2014/main" id="{10F8A41C-9518-4311-A7BB-9C28D2A572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6810221">
                  <a:off x="1236676" y="5151565"/>
                  <a:ext cx="274906" cy="253070"/>
                  <a:chOff x="2928122" y="5336631"/>
                  <a:chExt cx="385219" cy="262307"/>
                </a:xfrm>
              </p:grpSpPr>
              <p:sp>
                <p:nvSpPr>
                  <p:cNvPr id="147" name="Ovale 146">
                    <a:extLst>
                      <a:ext uri="{FF2B5EF4-FFF2-40B4-BE49-F238E27FC236}">
                        <a16:creationId xmlns:a16="http://schemas.microsoft.com/office/drawing/2014/main" id="{3804F5E1-4A85-483E-85DC-078435D66E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00103" y="5354973"/>
                    <a:ext cx="84555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48" name="Ovale 147">
                    <a:extLst>
                      <a:ext uri="{FF2B5EF4-FFF2-40B4-BE49-F238E27FC236}">
                        <a16:creationId xmlns:a16="http://schemas.microsoft.com/office/drawing/2014/main" id="{0A30036C-8AE7-4DF3-A28A-CA1402F540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0846" y="5334450"/>
                    <a:ext cx="84555" cy="658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50" name="Ovale 149">
                    <a:extLst>
                      <a:ext uri="{FF2B5EF4-FFF2-40B4-BE49-F238E27FC236}">
                        <a16:creationId xmlns:a16="http://schemas.microsoft.com/office/drawing/2014/main" id="{0AEEF50B-110E-4E6F-A59D-73647F079A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9344" y="5525321"/>
                    <a:ext cx="82331" cy="6746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51" name="Ovale 150">
                    <a:extLst>
                      <a:ext uri="{FF2B5EF4-FFF2-40B4-BE49-F238E27FC236}">
                        <a16:creationId xmlns:a16="http://schemas.microsoft.com/office/drawing/2014/main" id="{67FF1948-C420-4988-936A-33851E72B6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27577" y="5509876"/>
                    <a:ext cx="97906" cy="70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53" name="Ovale 152">
                    <a:extLst>
                      <a:ext uri="{FF2B5EF4-FFF2-40B4-BE49-F238E27FC236}">
                        <a16:creationId xmlns:a16="http://schemas.microsoft.com/office/drawing/2014/main" id="{2B91C466-3190-417B-AE38-3BD5A7DE7E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93141" y="5442895"/>
                    <a:ext cx="97906" cy="70761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grpSp>
              <p:nvGrpSpPr>
                <p:cNvPr id="25731" name="Gruppo 1031">
                  <a:extLst>
                    <a:ext uri="{FF2B5EF4-FFF2-40B4-BE49-F238E27FC236}">
                      <a16:creationId xmlns:a16="http://schemas.microsoft.com/office/drawing/2014/main" id="{A38D83ED-67E0-46CF-9906-9B2C439E0A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6071" y="5772526"/>
                  <a:ext cx="176102" cy="238589"/>
                  <a:chOff x="1746071" y="5772526"/>
                  <a:chExt cx="176102" cy="238589"/>
                </a:xfrm>
              </p:grpSpPr>
              <p:sp>
                <p:nvSpPr>
                  <p:cNvPr id="169" name="Ovale 168">
                    <a:extLst>
                      <a:ext uri="{FF2B5EF4-FFF2-40B4-BE49-F238E27FC236}">
                        <a16:creationId xmlns:a16="http://schemas.microsoft.com/office/drawing/2014/main" id="{A26BBBE3-1E43-439C-9DD3-E1A03CDB2D1A}"/>
                      </a:ext>
                    </a:extLst>
                  </p:cNvPr>
                  <p:cNvSpPr/>
                  <p:nvPr/>
                </p:nvSpPr>
                <p:spPr bwMode="auto">
                  <a:xfrm rot="3334436">
                    <a:off x="1748832" y="5846834"/>
                    <a:ext cx="60342" cy="65094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0" name="Ovale 169">
                    <a:extLst>
                      <a:ext uri="{FF2B5EF4-FFF2-40B4-BE49-F238E27FC236}">
                        <a16:creationId xmlns:a16="http://schemas.microsoft.com/office/drawing/2014/main" id="{261AB063-09E6-4DBC-9D67-7D1BE6C6EEDB}"/>
                      </a:ext>
                    </a:extLst>
                  </p:cNvPr>
                  <p:cNvSpPr/>
                  <p:nvPr/>
                </p:nvSpPr>
                <p:spPr bwMode="auto">
                  <a:xfrm rot="3334436">
                    <a:off x="1780585" y="5948462"/>
                    <a:ext cx="60342" cy="65094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1" name="Ovale 170">
                    <a:extLst>
                      <a:ext uri="{FF2B5EF4-FFF2-40B4-BE49-F238E27FC236}">
                        <a16:creationId xmlns:a16="http://schemas.microsoft.com/office/drawing/2014/main" id="{0A393980-B8E2-4618-8A49-89C2E082C865}"/>
                      </a:ext>
                    </a:extLst>
                  </p:cNvPr>
                  <p:cNvSpPr/>
                  <p:nvPr/>
                </p:nvSpPr>
                <p:spPr bwMode="auto">
                  <a:xfrm rot="3334436">
                    <a:off x="1859967" y="5770613"/>
                    <a:ext cx="60342" cy="65094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</p:grpSp>
          <p:cxnSp>
            <p:nvCxnSpPr>
              <p:cNvPr id="1025" name="Connettore diritto 1024">
                <a:extLst>
                  <a:ext uri="{FF2B5EF4-FFF2-40B4-BE49-F238E27FC236}">
                    <a16:creationId xmlns:a16="http://schemas.microsoft.com/office/drawing/2014/main" id="{79C3C054-32C1-4CF0-9F38-F35FC41DD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5695" y="5098113"/>
                <a:ext cx="604890" cy="88130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diritto 163">
                <a:extLst>
                  <a:ext uri="{FF2B5EF4-FFF2-40B4-BE49-F238E27FC236}">
                    <a16:creationId xmlns:a16="http://schemas.microsoft.com/office/drawing/2014/main" id="{95CE7636-C582-445A-962A-48BFCE821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7758" y="6176325"/>
                <a:ext cx="601714" cy="40333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18" name="Gruppo 1041">
                <a:extLst>
                  <a:ext uri="{FF2B5EF4-FFF2-40B4-BE49-F238E27FC236}">
                    <a16:creationId xmlns:a16="http://schemas.microsoft.com/office/drawing/2014/main" id="{A98DD5F2-195D-4AF8-9F1F-56ADCD963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5381" y="4704072"/>
                <a:ext cx="5996617" cy="1883829"/>
                <a:chOff x="2435381" y="4704072"/>
                <a:chExt cx="5996617" cy="1883829"/>
              </a:xfrm>
            </p:grpSpPr>
            <p:sp>
              <p:nvSpPr>
                <p:cNvPr id="1034" name="Rettangolo 1033">
                  <a:extLst>
                    <a:ext uri="{FF2B5EF4-FFF2-40B4-BE49-F238E27FC236}">
                      <a16:creationId xmlns:a16="http://schemas.microsoft.com/office/drawing/2014/main" id="{8305A72D-C301-4042-9CFD-FE0F3806A85E}"/>
                    </a:ext>
                  </a:extLst>
                </p:cNvPr>
                <p:cNvSpPr/>
                <p:nvPr/>
              </p:nvSpPr>
              <p:spPr>
                <a:xfrm>
                  <a:off x="2508523" y="5090172"/>
                  <a:ext cx="5923475" cy="149743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21" name="CasellaDiTesto 2">
                  <a:extLst>
                    <a:ext uri="{FF2B5EF4-FFF2-40B4-BE49-F238E27FC236}">
                      <a16:creationId xmlns:a16="http://schemas.microsoft.com/office/drawing/2014/main" id="{BC68C07F-745D-40CE-83C4-995C8CCEF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61524" y="4704072"/>
                  <a:ext cx="304134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it-IT" altLang="it-IT" b="1" dirty="0" err="1"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olidFill>
                        <a:srgbClr val="FFFF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Pre-metastatic</a:t>
                  </a:r>
                  <a:r>
                    <a:rPr lang="it-IT" altLang="it-IT" b="1" dirty="0"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olidFill>
                        <a:srgbClr val="FFFF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altLang="it-IT" b="1" dirty="0" err="1"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olidFill>
                        <a:srgbClr val="FFFF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phase</a:t>
                  </a:r>
                  <a:r>
                    <a:rPr lang="it-IT" altLang="it-IT" b="1" dirty="0"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olidFill>
                        <a:srgbClr val="FFFF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</a:r>
                </a:p>
              </p:txBody>
            </p:sp>
            <p:grpSp>
              <p:nvGrpSpPr>
                <p:cNvPr id="25621" name="Gruppo 1038">
                  <a:extLst>
                    <a:ext uri="{FF2B5EF4-FFF2-40B4-BE49-F238E27FC236}">
                      <a16:creationId xmlns:a16="http://schemas.microsoft.com/office/drawing/2014/main" id="{849A985F-C6C8-422E-8096-CB2E768970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35381" y="5106942"/>
                  <a:ext cx="5213863" cy="1406227"/>
                  <a:chOff x="2435381" y="5106942"/>
                  <a:chExt cx="5213863" cy="1406227"/>
                </a:xfrm>
              </p:grpSpPr>
              <p:pic>
                <p:nvPicPr>
                  <p:cNvPr id="25716" name="Immagine 9">
                    <a:extLst>
                      <a:ext uri="{FF2B5EF4-FFF2-40B4-BE49-F238E27FC236}">
                        <a16:creationId xmlns:a16="http://schemas.microsoft.com/office/drawing/2014/main" id="{67A7D40C-82AA-4C76-BDEC-71113914A7C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825" t="14999" r="34332" b="69600"/>
                  <a:stretch>
                    <a:fillRect/>
                  </a:stretch>
                </p:blipFill>
                <p:spPr bwMode="auto">
                  <a:xfrm>
                    <a:off x="2563875" y="5106942"/>
                    <a:ext cx="4811024" cy="139803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" name="Rettangolo 5">
                    <a:extLst>
                      <a:ext uri="{FF2B5EF4-FFF2-40B4-BE49-F238E27FC236}">
                        <a16:creationId xmlns:a16="http://schemas.microsoft.com/office/drawing/2014/main" id="{899DECCE-F31A-4C49-880D-B2D24BC0AE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27998" y="5136223"/>
                    <a:ext cx="331817" cy="2207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7" name="Rettangolo 6">
                    <a:extLst>
                      <a:ext uri="{FF2B5EF4-FFF2-40B4-BE49-F238E27FC236}">
                        <a16:creationId xmlns:a16="http://schemas.microsoft.com/office/drawing/2014/main" id="{629AE93E-5939-48C0-A1C0-A22FB34667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77722" y="5107640"/>
                    <a:ext cx="331816" cy="2207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8" name="Rettangolo 7">
                    <a:extLst>
                      <a:ext uri="{FF2B5EF4-FFF2-40B4-BE49-F238E27FC236}">
                        <a16:creationId xmlns:a16="http://schemas.microsoft.com/office/drawing/2014/main" id="{DF07514B-7123-4DD6-880F-4801A85FEFA9}"/>
                      </a:ext>
                    </a:extLst>
                  </p:cNvPr>
                  <p:cNvSpPr/>
                  <p:nvPr/>
                </p:nvSpPr>
                <p:spPr>
                  <a:xfrm>
                    <a:off x="2435492" y="6209672"/>
                    <a:ext cx="1344729" cy="2858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it-IT" sz="1200" b="1" dirty="0" err="1">
                        <a:solidFill>
                          <a:srgbClr val="F598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Hepatocytes</a:t>
                    </a:r>
                    <a:r>
                      <a:rPr lang="it-IT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5720" name="CasellaDiTesto 5">
                    <a:extLst>
                      <a:ext uri="{FF2B5EF4-FFF2-40B4-BE49-F238E27FC236}">
                        <a16:creationId xmlns:a16="http://schemas.microsoft.com/office/drawing/2014/main" id="{B1966583-25DD-41D3-BE9E-349E198910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51944" y="5657262"/>
                    <a:ext cx="532518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6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4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 3" panose="05040102010807070707" pitchFamily="18" charset="2"/>
                      <a:buChar char=""/>
                      <a:defRPr sz="1200">
                        <a:solidFill>
                          <a:srgbClr val="404040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it-IT" altLang="it-IT" sz="7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Vimentin</a:t>
                    </a:r>
                  </a:p>
                </p:txBody>
              </p:sp>
              <p:sp>
                <p:nvSpPr>
                  <p:cNvPr id="121" name="Rettangolo 120">
                    <a:extLst>
                      <a:ext uri="{FF2B5EF4-FFF2-40B4-BE49-F238E27FC236}">
                        <a16:creationId xmlns:a16="http://schemas.microsoft.com/office/drawing/2014/main" id="{7CAC9028-F173-434B-9462-77A85CC0B30B}"/>
                      </a:ext>
                    </a:extLst>
                  </p:cNvPr>
                  <p:cNvSpPr/>
                  <p:nvPr/>
                </p:nvSpPr>
                <p:spPr>
                  <a:xfrm>
                    <a:off x="5294827" y="5160042"/>
                    <a:ext cx="1035139" cy="2413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20" name="CasellaDiTesto 119">
                    <a:extLst>
                      <a:ext uri="{FF2B5EF4-FFF2-40B4-BE49-F238E27FC236}">
                        <a16:creationId xmlns:a16="http://schemas.microsoft.com/office/drawing/2014/main" id="{4F113E16-BD63-40F3-9F25-D36527D081C8}"/>
                      </a:ext>
                    </a:extLst>
                  </p:cNvPr>
                  <p:cNvSpPr txBox="1"/>
                  <p:nvPr/>
                </p:nvSpPr>
                <p:spPr>
                  <a:xfrm>
                    <a:off x="4109202" y="5477775"/>
                    <a:ext cx="541581" cy="31135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it-IT" sz="140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EMT</a:t>
                    </a:r>
                  </a:p>
                </p:txBody>
              </p:sp>
              <p:sp>
                <p:nvSpPr>
                  <p:cNvPr id="131" name="Rettangolo 130">
                    <a:extLst>
                      <a:ext uri="{FF2B5EF4-FFF2-40B4-BE49-F238E27FC236}">
                        <a16:creationId xmlns:a16="http://schemas.microsoft.com/office/drawing/2014/main" id="{B7B6E53B-11D1-45BC-93E7-D6B61201EBFD}"/>
                      </a:ext>
                    </a:extLst>
                  </p:cNvPr>
                  <p:cNvSpPr/>
                  <p:nvPr/>
                </p:nvSpPr>
                <p:spPr>
                  <a:xfrm>
                    <a:off x="2559328" y="5136223"/>
                    <a:ext cx="1344729" cy="2413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7" name="Rettangolo 176">
                    <a:extLst>
                      <a:ext uri="{FF2B5EF4-FFF2-40B4-BE49-F238E27FC236}">
                        <a16:creationId xmlns:a16="http://schemas.microsoft.com/office/drawing/2014/main" id="{44546616-1211-4DFA-B258-5C98513FDA6A}"/>
                      </a:ext>
                    </a:extLst>
                  </p:cNvPr>
                  <p:cNvSpPr/>
                  <p:nvPr/>
                </p:nvSpPr>
                <p:spPr>
                  <a:xfrm>
                    <a:off x="6801494" y="6217611"/>
                    <a:ext cx="847798" cy="2953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8" name="Rettangolo 177">
                    <a:extLst>
                      <a:ext uri="{FF2B5EF4-FFF2-40B4-BE49-F238E27FC236}">
                        <a16:creationId xmlns:a16="http://schemas.microsoft.com/office/drawing/2014/main" id="{58CEBCAF-5E72-453D-BC6E-1737ABBA35E8}"/>
                      </a:ext>
                    </a:extLst>
                  </p:cNvPr>
                  <p:cNvSpPr/>
                  <p:nvPr/>
                </p:nvSpPr>
                <p:spPr>
                  <a:xfrm>
                    <a:off x="5663159" y="5406173"/>
                    <a:ext cx="847798" cy="2953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179" name="Rettangolo 178">
                    <a:extLst>
                      <a:ext uri="{FF2B5EF4-FFF2-40B4-BE49-F238E27FC236}">
                        <a16:creationId xmlns:a16="http://schemas.microsoft.com/office/drawing/2014/main" id="{D9472AF6-D7FC-4716-A89F-1E73F8E4FB8F}"/>
                      </a:ext>
                    </a:extLst>
                  </p:cNvPr>
                  <p:cNvSpPr/>
                  <p:nvPr/>
                </p:nvSpPr>
                <p:spPr>
                  <a:xfrm>
                    <a:off x="5634581" y="5396646"/>
                    <a:ext cx="857324" cy="2842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it-IT" sz="1000" b="1" dirty="0">
                        <a:solidFill>
                          <a:srgbClr val="F69AA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E-</a:t>
                    </a:r>
                    <a:r>
                      <a:rPr lang="it-IT" sz="1000" b="1" dirty="0" err="1">
                        <a:solidFill>
                          <a:srgbClr val="F69AA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cadherin</a:t>
                    </a:r>
                    <a:r>
                      <a:rPr lang="it-IT" sz="1000" b="1" dirty="0">
                        <a:solidFill>
                          <a:srgbClr val="F69AA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algn="ctr">
                      <a:defRPr/>
                    </a:pPr>
                    <a:r>
                      <a:rPr lang="it-IT" sz="1000" b="1" dirty="0" err="1">
                        <a:solidFill>
                          <a:srgbClr val="F69AA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loss</a:t>
                    </a:r>
                    <a:endParaRPr lang="it-IT" sz="1000" b="1" dirty="0">
                      <a:solidFill>
                        <a:srgbClr val="F69AA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1" name="Rettangolo 180">
                    <a:extLst>
                      <a:ext uri="{FF2B5EF4-FFF2-40B4-BE49-F238E27FC236}">
                        <a16:creationId xmlns:a16="http://schemas.microsoft.com/office/drawing/2014/main" id="{9A03BC53-4EA0-456C-B67F-AF4772087D3E}"/>
                      </a:ext>
                    </a:extLst>
                  </p:cNvPr>
                  <p:cNvSpPr/>
                  <p:nvPr/>
                </p:nvSpPr>
                <p:spPr>
                  <a:xfrm>
                    <a:off x="4137439" y="6203320"/>
                    <a:ext cx="425487" cy="2953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grpSp>
              <p:nvGrpSpPr>
                <p:cNvPr id="25622" name="Gruppo 1035">
                  <a:extLst>
                    <a:ext uri="{FF2B5EF4-FFF2-40B4-BE49-F238E27FC236}">
                      <a16:creationId xmlns:a16="http://schemas.microsoft.com/office/drawing/2014/main" id="{00AFB106-E278-4DFD-B779-45DB08D4F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9981416">
                  <a:off x="7334385" y="5472146"/>
                  <a:ext cx="1000593" cy="995571"/>
                  <a:chOff x="7446643" y="5314014"/>
                  <a:chExt cx="1010180" cy="1084904"/>
                </a:xfrm>
              </p:grpSpPr>
              <p:cxnSp>
                <p:nvCxnSpPr>
                  <p:cNvPr id="26" name="Connettore curvo 25">
                    <a:extLst>
                      <a:ext uri="{FF2B5EF4-FFF2-40B4-BE49-F238E27FC236}">
                        <a16:creationId xmlns:a16="http://schemas.microsoft.com/office/drawing/2014/main" id="{71D9CCC9-FC7A-4F81-9B65-D2AFC2D66CF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584900" y="5517786"/>
                    <a:ext cx="9517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ttore curvo 26">
                    <a:extLst>
                      <a:ext uri="{FF2B5EF4-FFF2-40B4-BE49-F238E27FC236}">
                        <a16:creationId xmlns:a16="http://schemas.microsoft.com/office/drawing/2014/main" id="{62D00D2E-91E2-48E0-8FA9-80155086C73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657175" y="5601010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ttore curvo 27">
                    <a:extLst>
                      <a:ext uri="{FF2B5EF4-FFF2-40B4-BE49-F238E27FC236}">
                        <a16:creationId xmlns:a16="http://schemas.microsoft.com/office/drawing/2014/main" id="{AF401C31-A4CD-4BE4-803A-438D561709A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40757" y="5689160"/>
                    <a:ext cx="93443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ttore curvo 28">
                    <a:extLst>
                      <a:ext uri="{FF2B5EF4-FFF2-40B4-BE49-F238E27FC236}">
                        <a16:creationId xmlns:a16="http://schemas.microsoft.com/office/drawing/2014/main" id="{E8DD99D6-5AB4-46DE-9324-C0024F9738E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816525" y="5773249"/>
                    <a:ext cx="95174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ttore curvo 29">
                    <a:extLst>
                      <a:ext uri="{FF2B5EF4-FFF2-40B4-BE49-F238E27FC236}">
                        <a16:creationId xmlns:a16="http://schemas.microsoft.com/office/drawing/2014/main" id="{B96AFAA3-09A4-421C-8AE3-6DB22B1A78A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894861" y="5864905"/>
                    <a:ext cx="95173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ttore curvo 30">
                    <a:extLst>
                      <a:ext uri="{FF2B5EF4-FFF2-40B4-BE49-F238E27FC236}">
                        <a16:creationId xmlns:a16="http://schemas.microsoft.com/office/drawing/2014/main" id="{34F07343-C474-40F3-AA85-094CA44CA62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69495" y="5943948"/>
                    <a:ext cx="96904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ttore curvo 31">
                    <a:extLst>
                      <a:ext uri="{FF2B5EF4-FFF2-40B4-BE49-F238E27FC236}">
                        <a16:creationId xmlns:a16="http://schemas.microsoft.com/office/drawing/2014/main" id="{181D2075-D3CE-4DC1-B5E9-5E78ED11C43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13283" y="5563474"/>
                    <a:ext cx="95173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ttore curvo 32">
                    <a:extLst>
                      <a:ext uri="{FF2B5EF4-FFF2-40B4-BE49-F238E27FC236}">
                        <a16:creationId xmlns:a16="http://schemas.microsoft.com/office/drawing/2014/main" id="{0C58C5C9-905C-44F6-ABFF-2F548197039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81539" y="5651449"/>
                    <a:ext cx="9517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ttore curvo 33">
                    <a:extLst>
                      <a:ext uri="{FF2B5EF4-FFF2-40B4-BE49-F238E27FC236}">
                        <a16:creationId xmlns:a16="http://schemas.microsoft.com/office/drawing/2014/main" id="{F932AB1E-52AB-4BDA-9104-200A8AAD685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858913" y="5738468"/>
                    <a:ext cx="91712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ttore curvo 34">
                    <a:extLst>
                      <a:ext uri="{FF2B5EF4-FFF2-40B4-BE49-F238E27FC236}">
                        <a16:creationId xmlns:a16="http://schemas.microsoft.com/office/drawing/2014/main" id="{3607D785-4C4F-48FB-809D-40B653DC188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29458" y="5821691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ttore curvo 35">
                    <a:extLst>
                      <a:ext uri="{FF2B5EF4-FFF2-40B4-BE49-F238E27FC236}">
                        <a16:creationId xmlns:a16="http://schemas.microsoft.com/office/drawing/2014/main" id="{0EDCDE60-4A04-490F-BB91-8805C400444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008847" y="5914187"/>
                    <a:ext cx="95173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ttore curvo 36">
                    <a:extLst>
                      <a:ext uri="{FF2B5EF4-FFF2-40B4-BE49-F238E27FC236}">
                        <a16:creationId xmlns:a16="http://schemas.microsoft.com/office/drawing/2014/main" id="{28CDC6CC-23C4-4FAA-ABDC-0601BDAF9F9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080366" y="5994046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ttore curvo 37">
                    <a:extLst>
                      <a:ext uri="{FF2B5EF4-FFF2-40B4-BE49-F238E27FC236}">
                        <a16:creationId xmlns:a16="http://schemas.microsoft.com/office/drawing/2014/main" id="{72CF12C6-50F3-49CC-BC47-6DADAB845F8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17926" y="5444733"/>
                    <a:ext cx="95173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ttore curvo 38">
                    <a:extLst>
                      <a:ext uri="{FF2B5EF4-FFF2-40B4-BE49-F238E27FC236}">
                        <a16:creationId xmlns:a16="http://schemas.microsoft.com/office/drawing/2014/main" id="{09A5CCD4-32A9-4D23-9077-8F59E70FCB4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93569" y="5531752"/>
                    <a:ext cx="95173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ttore curvo 39">
                    <a:extLst>
                      <a:ext uri="{FF2B5EF4-FFF2-40B4-BE49-F238E27FC236}">
                        <a16:creationId xmlns:a16="http://schemas.microsoft.com/office/drawing/2014/main" id="{78699692-7CEC-4C32-806C-D75BD7E1F97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862959" y="5624772"/>
                    <a:ext cx="95173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ttore curvo 40">
                    <a:extLst>
                      <a:ext uri="{FF2B5EF4-FFF2-40B4-BE49-F238E27FC236}">
                        <a16:creationId xmlns:a16="http://schemas.microsoft.com/office/drawing/2014/main" id="{B9C91DE1-9DE1-424F-A629-6C66F68DC8A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38773" y="5701726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ttore curvo 41">
                    <a:extLst>
                      <a:ext uri="{FF2B5EF4-FFF2-40B4-BE49-F238E27FC236}">
                        <a16:creationId xmlns:a16="http://schemas.microsoft.com/office/drawing/2014/main" id="{07F57AA4-087F-4E78-8242-33C8562C410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012688" y="5799218"/>
                    <a:ext cx="95173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ttore curvo 42">
                    <a:extLst>
                      <a:ext uri="{FF2B5EF4-FFF2-40B4-BE49-F238E27FC236}">
                        <a16:creationId xmlns:a16="http://schemas.microsoft.com/office/drawing/2014/main" id="{E9E8D27D-8C82-445F-9E64-A7678F61F53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087700" y="5879943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ttore curvo 43">
                    <a:extLst>
                      <a:ext uri="{FF2B5EF4-FFF2-40B4-BE49-F238E27FC236}">
                        <a16:creationId xmlns:a16="http://schemas.microsoft.com/office/drawing/2014/main" id="{F8D72D4F-FB43-43EB-B36E-A3643365F92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608768" y="5693825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ttore curvo 44">
                    <a:extLst>
                      <a:ext uri="{FF2B5EF4-FFF2-40B4-BE49-F238E27FC236}">
                        <a16:creationId xmlns:a16="http://schemas.microsoft.com/office/drawing/2014/main" id="{15BC6CEE-C225-40D1-B82D-A4584277820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692177" y="5783171"/>
                    <a:ext cx="96904" cy="40071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ttore curvo 45">
                    <a:extLst>
                      <a:ext uri="{FF2B5EF4-FFF2-40B4-BE49-F238E27FC236}">
                        <a16:creationId xmlns:a16="http://schemas.microsoft.com/office/drawing/2014/main" id="{5204DBF0-8FDA-4FFA-A202-CCD57F661AF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769128" y="5875641"/>
                    <a:ext cx="93443" cy="40072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ttore curvo 46">
                    <a:extLst>
                      <a:ext uri="{FF2B5EF4-FFF2-40B4-BE49-F238E27FC236}">
                        <a16:creationId xmlns:a16="http://schemas.microsoft.com/office/drawing/2014/main" id="{F2A0704A-3F16-4F67-A770-E689ABABB8B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834140" y="5955289"/>
                    <a:ext cx="96904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ttore curvo 47">
                    <a:extLst>
                      <a:ext uri="{FF2B5EF4-FFF2-40B4-BE49-F238E27FC236}">
                        <a16:creationId xmlns:a16="http://schemas.microsoft.com/office/drawing/2014/main" id="{3BB485F5-75AA-4C8C-BAD9-65A55559BA4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13908" y="6049467"/>
                    <a:ext cx="95173" cy="4167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ttore curvo 48">
                    <a:extLst>
                      <a:ext uri="{FF2B5EF4-FFF2-40B4-BE49-F238E27FC236}">
                        <a16:creationId xmlns:a16="http://schemas.microsoft.com/office/drawing/2014/main" id="{569FB4DD-0D3E-4E68-992E-9EDC8030D13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93192" y="6130051"/>
                    <a:ext cx="96904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ttore curvo 49">
                    <a:extLst>
                      <a:ext uri="{FF2B5EF4-FFF2-40B4-BE49-F238E27FC236}">
                        <a16:creationId xmlns:a16="http://schemas.microsoft.com/office/drawing/2014/main" id="{F8197679-BCB7-4630-A410-2F21A54B0B3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995728" y="5653284"/>
                    <a:ext cx="95173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curvo 50">
                    <a:extLst>
                      <a:ext uri="{FF2B5EF4-FFF2-40B4-BE49-F238E27FC236}">
                        <a16:creationId xmlns:a16="http://schemas.microsoft.com/office/drawing/2014/main" id="{583E4B54-5FBB-4F9C-9A24-001AA77D8C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072298" y="5733601"/>
                    <a:ext cx="96904" cy="43276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ttore curvo 51">
                    <a:extLst>
                      <a:ext uri="{FF2B5EF4-FFF2-40B4-BE49-F238E27FC236}">
                        <a16:creationId xmlns:a16="http://schemas.microsoft.com/office/drawing/2014/main" id="{C5E183D3-38AA-4CE9-B600-E6EBA669BF0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146005" y="5819346"/>
                    <a:ext cx="96904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ttore curvo 52">
                    <a:extLst>
                      <a:ext uri="{FF2B5EF4-FFF2-40B4-BE49-F238E27FC236}">
                        <a16:creationId xmlns:a16="http://schemas.microsoft.com/office/drawing/2014/main" id="{462A52E2-E853-461C-83FB-DFEC61A2E19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220642" y="5908862"/>
                    <a:ext cx="93443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ttore curvo 53">
                    <a:extLst>
                      <a:ext uri="{FF2B5EF4-FFF2-40B4-BE49-F238E27FC236}">
                        <a16:creationId xmlns:a16="http://schemas.microsoft.com/office/drawing/2014/main" id="{1DBCFC30-E4FA-4795-84D0-7055CFA3447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294176" y="5994199"/>
                    <a:ext cx="96904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ttore curvo 54">
                    <a:extLst>
                      <a:ext uri="{FF2B5EF4-FFF2-40B4-BE49-F238E27FC236}">
                        <a16:creationId xmlns:a16="http://schemas.microsoft.com/office/drawing/2014/main" id="{8AC69993-1FFE-4AEF-8098-CB6FA72C7B7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8372008" y="6087103"/>
                    <a:ext cx="95174" cy="43277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654" name="Gruppo 61">
                    <a:extLst>
                      <a:ext uri="{FF2B5EF4-FFF2-40B4-BE49-F238E27FC236}">
                        <a16:creationId xmlns:a16="http://schemas.microsoft.com/office/drawing/2014/main" id="{DF1D457C-89C6-4912-BA67-F933744D18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832516" y="5751022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56" name="Connettore curvo 55">
                      <a:extLst>
                        <a:ext uri="{FF2B5EF4-FFF2-40B4-BE49-F238E27FC236}">
                          <a16:creationId xmlns:a16="http://schemas.microsoft.com/office/drawing/2014/main" id="{4A0366E2-BBF2-4232-9BF1-BDC45EDC324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501540" y="5416478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Connettore curvo 56">
                      <a:extLst>
                        <a:ext uri="{FF2B5EF4-FFF2-40B4-BE49-F238E27FC236}">
                          <a16:creationId xmlns:a16="http://schemas.microsoft.com/office/drawing/2014/main" id="{75A9A1FE-F313-4029-B8F7-8EFE1583DE3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55524" y="5571069"/>
                      <a:ext cx="168216" cy="8759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Connettore curvo 57">
                      <a:extLst>
                        <a:ext uri="{FF2B5EF4-FFF2-40B4-BE49-F238E27FC236}">
                          <a16:creationId xmlns:a16="http://schemas.microsoft.com/office/drawing/2014/main" id="{A158F6BF-0DB6-4B59-93EB-930FF038F6B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807142" y="5720683"/>
                      <a:ext cx="168216" cy="81556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nettore curvo 58">
                      <a:extLst>
                        <a:ext uri="{FF2B5EF4-FFF2-40B4-BE49-F238E27FC236}">
                          <a16:creationId xmlns:a16="http://schemas.microsoft.com/office/drawing/2014/main" id="{AA6035E1-B089-46E4-B8B3-15889AA83935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58247" y="5881733"/>
                      <a:ext cx="168216" cy="81558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onnettore curvo 59">
                      <a:extLst>
                        <a:ext uri="{FF2B5EF4-FFF2-40B4-BE49-F238E27FC236}">
                          <a16:creationId xmlns:a16="http://schemas.microsoft.com/office/drawing/2014/main" id="{FC9F491B-D092-43C9-9932-9A51CFE2F56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08233" y="603471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Connettore curvo 60">
                      <a:extLst>
                        <a:ext uri="{FF2B5EF4-FFF2-40B4-BE49-F238E27FC236}">
                          <a16:creationId xmlns:a16="http://schemas.microsoft.com/office/drawing/2014/main" id="{F3686669-C462-426D-A854-D5D7AE85DAA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59850" y="618130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5" name="Gruppo 62">
                    <a:extLst>
                      <a:ext uri="{FF2B5EF4-FFF2-40B4-BE49-F238E27FC236}">
                        <a16:creationId xmlns:a16="http://schemas.microsoft.com/office/drawing/2014/main" id="{9FCE2A48-C376-4744-B218-AD13C2F3FA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908027" y="5838328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64" name="Connettore curvo 63">
                      <a:extLst>
                        <a:ext uri="{FF2B5EF4-FFF2-40B4-BE49-F238E27FC236}">
                          <a16:creationId xmlns:a16="http://schemas.microsoft.com/office/drawing/2014/main" id="{49E73F07-9832-49B8-A8AB-6FFC36512B1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495582" y="5420785"/>
                      <a:ext cx="171452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Connettore curvo 64">
                      <a:extLst>
                        <a:ext uri="{FF2B5EF4-FFF2-40B4-BE49-F238E27FC236}">
                          <a16:creationId xmlns:a16="http://schemas.microsoft.com/office/drawing/2014/main" id="{62ADE5C5-3A78-4445-98D0-C5FAACC2782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52193" y="556751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Connettore curvo 65">
                      <a:extLst>
                        <a:ext uri="{FF2B5EF4-FFF2-40B4-BE49-F238E27FC236}">
                          <a16:creationId xmlns:a16="http://schemas.microsoft.com/office/drawing/2014/main" id="{8E4F71F0-57B7-4DFC-A87B-3F7D7007ED4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796804" y="572106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Connettore curvo 66">
                      <a:extLst>
                        <a:ext uri="{FF2B5EF4-FFF2-40B4-BE49-F238E27FC236}">
                          <a16:creationId xmlns:a16="http://schemas.microsoft.com/office/drawing/2014/main" id="{78A05F02-035F-454C-AA95-28488CC15FA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56162" y="5878105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Connettore curvo 67">
                      <a:extLst>
                        <a:ext uri="{FF2B5EF4-FFF2-40B4-BE49-F238E27FC236}">
                          <a16:creationId xmlns:a16="http://schemas.microsoft.com/office/drawing/2014/main" id="{3525F73B-DC6B-4CB2-A09C-084D0D73B7A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06277" y="602898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onnettore curvo 68">
                      <a:extLst>
                        <a:ext uri="{FF2B5EF4-FFF2-40B4-BE49-F238E27FC236}">
                          <a16:creationId xmlns:a16="http://schemas.microsoft.com/office/drawing/2014/main" id="{BEA5ABFA-E827-4EA3-8A57-7A6F07C226F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63140" y="618013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6" name="Gruppo 69">
                    <a:extLst>
                      <a:ext uri="{FF2B5EF4-FFF2-40B4-BE49-F238E27FC236}">
                        <a16:creationId xmlns:a16="http://schemas.microsoft.com/office/drawing/2014/main" id="{29AF8FD8-28DC-48C8-A65F-5B1928E461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983539" y="5925634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71" name="Connettore curvo 70">
                      <a:extLst>
                        <a:ext uri="{FF2B5EF4-FFF2-40B4-BE49-F238E27FC236}">
                          <a16:creationId xmlns:a16="http://schemas.microsoft.com/office/drawing/2014/main" id="{E4DF531B-F465-495B-B0AB-85FA81C7F89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514356" y="542886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Connettore curvo 71">
                      <a:extLst>
                        <a:ext uri="{FF2B5EF4-FFF2-40B4-BE49-F238E27FC236}">
                          <a16:creationId xmlns:a16="http://schemas.microsoft.com/office/drawing/2014/main" id="{9CEEB10F-3992-460D-9CD3-30EFBEC35E5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67093" y="5580505"/>
                      <a:ext cx="168216" cy="8759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Connettore curvo 72">
                      <a:extLst>
                        <a:ext uri="{FF2B5EF4-FFF2-40B4-BE49-F238E27FC236}">
                          <a16:creationId xmlns:a16="http://schemas.microsoft.com/office/drawing/2014/main" id="{4834670D-BAE0-4337-81F5-E38D539EEBE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816086" y="5726329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Connettore curvo 73">
                      <a:extLst>
                        <a:ext uri="{FF2B5EF4-FFF2-40B4-BE49-F238E27FC236}">
                          <a16:creationId xmlns:a16="http://schemas.microsoft.com/office/drawing/2014/main" id="{83467CFA-64F8-439E-B363-D386FF2EE9F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73560" y="5888360"/>
                      <a:ext cx="164980" cy="81556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Connettore curvo 74">
                      <a:extLst>
                        <a:ext uri="{FF2B5EF4-FFF2-40B4-BE49-F238E27FC236}">
                          <a16:creationId xmlns:a16="http://schemas.microsoft.com/office/drawing/2014/main" id="{4FFD94A7-C662-472B-87D6-CDC37C2A421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20185" y="6031794"/>
                      <a:ext cx="168216" cy="87599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Connettore curvo 75">
                      <a:extLst>
                        <a:ext uri="{FF2B5EF4-FFF2-40B4-BE49-F238E27FC236}">
                          <a16:creationId xmlns:a16="http://schemas.microsoft.com/office/drawing/2014/main" id="{31FB4898-1895-4C15-A59B-F0A6E49AC8E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74425" y="6182178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7" name="Gruppo 76">
                    <a:extLst>
                      <a:ext uri="{FF2B5EF4-FFF2-40B4-BE49-F238E27FC236}">
                        <a16:creationId xmlns:a16="http://schemas.microsoft.com/office/drawing/2014/main" id="{73B0FDF4-139C-4710-B6C0-9652830EEC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870271" y="5609151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78" name="Connettore curvo 77">
                      <a:extLst>
                        <a:ext uri="{FF2B5EF4-FFF2-40B4-BE49-F238E27FC236}">
                          <a16:creationId xmlns:a16="http://schemas.microsoft.com/office/drawing/2014/main" id="{EC2BD21D-6271-4B44-B47C-1E467442B88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509410" y="5432165"/>
                      <a:ext cx="164982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Connettore curvo 78">
                      <a:extLst>
                        <a:ext uri="{FF2B5EF4-FFF2-40B4-BE49-F238E27FC236}">
                          <a16:creationId xmlns:a16="http://schemas.microsoft.com/office/drawing/2014/main" id="{CFE810DB-94E9-4409-99E8-C7F70C7B7E4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62785" y="5578895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Connettore curvo 79">
                      <a:extLst>
                        <a:ext uri="{FF2B5EF4-FFF2-40B4-BE49-F238E27FC236}">
                          <a16:creationId xmlns:a16="http://schemas.microsoft.com/office/drawing/2014/main" id="{6E65E9AA-8118-4CCA-9D07-9348B8B04A4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811652" y="5726825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Connettore curvo 80">
                      <a:extLst>
                        <a:ext uri="{FF2B5EF4-FFF2-40B4-BE49-F238E27FC236}">
                          <a16:creationId xmlns:a16="http://schemas.microsoft.com/office/drawing/2014/main" id="{B7CA7D00-AEB7-4F2F-AD8F-0B58FA6D5DD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61766" y="587770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Connettore curvo 81">
                      <a:extLst>
                        <a:ext uri="{FF2B5EF4-FFF2-40B4-BE49-F238E27FC236}">
                          <a16:creationId xmlns:a16="http://schemas.microsoft.com/office/drawing/2014/main" id="{CD8A7FBD-9C9E-42ED-8616-F96495B572A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15750" y="6032291"/>
                      <a:ext cx="168216" cy="8759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Connettore curvo 82">
                      <a:extLst>
                        <a:ext uri="{FF2B5EF4-FFF2-40B4-BE49-F238E27FC236}">
                          <a16:creationId xmlns:a16="http://schemas.microsoft.com/office/drawing/2014/main" id="{FE51880C-C36E-4D31-A0A7-D48790267D4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64744" y="6178117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8" name="Gruppo 83">
                    <a:extLst>
                      <a:ext uri="{FF2B5EF4-FFF2-40B4-BE49-F238E27FC236}">
                        <a16:creationId xmlns:a16="http://schemas.microsoft.com/office/drawing/2014/main" id="{D0682374-4A47-4FE1-A842-DC822D2442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747564" y="5592781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85" name="Connettore curvo 84">
                      <a:extLst>
                        <a:ext uri="{FF2B5EF4-FFF2-40B4-BE49-F238E27FC236}">
                          <a16:creationId xmlns:a16="http://schemas.microsoft.com/office/drawing/2014/main" id="{11093780-680A-4218-A5E5-06CBC60C293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500447" y="5416778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Connettore curvo 85">
                      <a:extLst>
                        <a:ext uri="{FF2B5EF4-FFF2-40B4-BE49-F238E27FC236}">
                          <a16:creationId xmlns:a16="http://schemas.microsoft.com/office/drawing/2014/main" id="{C0738ED9-D5F6-470B-8311-78997CD7B7F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54560" y="5569264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Connettore curvo 86">
                      <a:extLst>
                        <a:ext uri="{FF2B5EF4-FFF2-40B4-BE49-F238E27FC236}">
                          <a16:creationId xmlns:a16="http://schemas.microsoft.com/office/drawing/2014/main" id="{00E1E4CB-98D7-408E-8690-EF9AFFDF1FE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800675" y="5718529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Connettore curvo 87">
                      <a:extLst>
                        <a:ext uri="{FF2B5EF4-FFF2-40B4-BE49-F238E27FC236}">
                          <a16:creationId xmlns:a16="http://schemas.microsoft.com/office/drawing/2014/main" id="{FCE37AA7-2F9E-415F-8623-6A52CC485455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53156" y="5880421"/>
                      <a:ext cx="168216" cy="81558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nettore curvo 88">
                      <a:extLst>
                        <a:ext uri="{FF2B5EF4-FFF2-40B4-BE49-F238E27FC236}">
                          <a16:creationId xmlns:a16="http://schemas.microsoft.com/office/drawing/2014/main" id="{F3D47120-0F5B-48F7-9226-5E002553182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03142" y="603340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nettore curvo 89">
                      <a:extLst>
                        <a:ext uri="{FF2B5EF4-FFF2-40B4-BE49-F238E27FC236}">
                          <a16:creationId xmlns:a16="http://schemas.microsoft.com/office/drawing/2014/main" id="{BA32DEBF-E2C1-4325-A55C-9C8E4B767B5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58758" y="618160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9" name="Gruppo 90">
                    <a:extLst>
                      <a:ext uri="{FF2B5EF4-FFF2-40B4-BE49-F238E27FC236}">
                        <a16:creationId xmlns:a16="http://schemas.microsoft.com/office/drawing/2014/main" id="{9A87B2E8-97C2-4D7D-A757-76153A968D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657894" y="5538215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92" name="Connettore curvo 91">
                      <a:extLst>
                        <a:ext uri="{FF2B5EF4-FFF2-40B4-BE49-F238E27FC236}">
                          <a16:creationId xmlns:a16="http://schemas.microsoft.com/office/drawing/2014/main" id="{68F6EA66-BE3F-4F31-ABA8-507AB4C28CA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510555" y="540806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Connettore curvo 92">
                      <a:extLst>
                        <a:ext uri="{FF2B5EF4-FFF2-40B4-BE49-F238E27FC236}">
                          <a16:creationId xmlns:a16="http://schemas.microsoft.com/office/drawing/2014/main" id="{A321F4C1-17F8-443C-8F62-DC8B5A82831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67419" y="555921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Connettore curvo 93">
                      <a:extLst>
                        <a:ext uri="{FF2B5EF4-FFF2-40B4-BE49-F238E27FC236}">
                          <a16:creationId xmlns:a16="http://schemas.microsoft.com/office/drawing/2014/main" id="{397E8714-10B2-4C11-8572-6B17DE1CACF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817533" y="5710088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nettore curvo 94">
                      <a:extLst>
                        <a:ext uri="{FF2B5EF4-FFF2-40B4-BE49-F238E27FC236}">
                          <a16:creationId xmlns:a16="http://schemas.microsoft.com/office/drawing/2014/main" id="{1133DDD2-6F0D-4BDF-AC96-3470D2CE9A4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67134" y="5875419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nettore curvo 95">
                      <a:extLst>
                        <a:ext uri="{FF2B5EF4-FFF2-40B4-BE49-F238E27FC236}">
                          <a16:creationId xmlns:a16="http://schemas.microsoft.com/office/drawing/2014/main" id="{9F5D8424-C68B-4566-A923-847BC807181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18753" y="602201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nettore curvo 96">
                      <a:extLst>
                        <a:ext uri="{FF2B5EF4-FFF2-40B4-BE49-F238E27FC236}">
                          <a16:creationId xmlns:a16="http://schemas.microsoft.com/office/drawing/2014/main" id="{775FA209-690F-4CE4-A588-4C2FB25B96F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74369" y="6170217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60" name="Gruppo 97">
                    <a:extLst>
                      <a:ext uri="{FF2B5EF4-FFF2-40B4-BE49-F238E27FC236}">
                        <a16:creationId xmlns:a16="http://schemas.microsoft.com/office/drawing/2014/main" id="{C4C95352-0409-4793-B2DD-339CC98FF2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733407" y="5396343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99" name="Connettore curvo 98">
                      <a:extLst>
                        <a:ext uri="{FF2B5EF4-FFF2-40B4-BE49-F238E27FC236}">
                          <a16:creationId xmlns:a16="http://schemas.microsoft.com/office/drawing/2014/main" id="{39719AA4-93DC-4863-95D1-7E4FD158ACD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492583" y="5436682"/>
                      <a:ext cx="164980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Connettore curvo 99">
                      <a:extLst>
                        <a:ext uri="{FF2B5EF4-FFF2-40B4-BE49-F238E27FC236}">
                          <a16:creationId xmlns:a16="http://schemas.microsoft.com/office/drawing/2014/main" id="{F087222A-7896-45E8-A864-79AA511134F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44710" y="558046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Connettore curvo 100">
                      <a:extLst>
                        <a:ext uri="{FF2B5EF4-FFF2-40B4-BE49-F238E27FC236}">
                          <a16:creationId xmlns:a16="http://schemas.microsoft.com/office/drawing/2014/main" id="{9594F5A6-204E-437D-8E4A-AE92782E41F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794952" y="5726218"/>
                      <a:ext cx="168216" cy="8759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Connettore curvo 101">
                      <a:extLst>
                        <a:ext uri="{FF2B5EF4-FFF2-40B4-BE49-F238E27FC236}">
                          <a16:creationId xmlns:a16="http://schemas.microsoft.com/office/drawing/2014/main" id="{8E4A0A3A-16ED-477F-ACC6-C993F41BFFB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49193" y="5876600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Connettore curvo 102">
                      <a:extLst>
                        <a:ext uri="{FF2B5EF4-FFF2-40B4-BE49-F238E27FC236}">
                          <a16:creationId xmlns:a16="http://schemas.microsoft.com/office/drawing/2014/main" id="{C5359030-C970-410B-AE4E-9F523207F86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100425" y="6032525"/>
                      <a:ext cx="168216" cy="87599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Connettore curvo 103">
                      <a:extLst>
                        <a:ext uri="{FF2B5EF4-FFF2-40B4-BE49-F238E27FC236}">
                          <a16:creationId xmlns:a16="http://schemas.microsoft.com/office/drawing/2014/main" id="{84D9E57D-91F4-4819-AB82-9BAFB9C24FA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58155" y="6187328"/>
                      <a:ext cx="164980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61" name="Gruppo 104">
                    <a:extLst>
                      <a:ext uri="{FF2B5EF4-FFF2-40B4-BE49-F238E27FC236}">
                        <a16:creationId xmlns:a16="http://schemas.microsoft.com/office/drawing/2014/main" id="{D15F8C8F-DB92-44F2-9A5F-B7365D3CB1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4755093">
                    <a:off x="7516310" y="5472735"/>
                    <a:ext cx="485638" cy="460930"/>
                    <a:chOff x="7553325" y="5365154"/>
                    <a:chExt cx="847725" cy="930263"/>
                  </a:xfrm>
                </p:grpSpPr>
                <p:cxnSp>
                  <p:nvCxnSpPr>
                    <p:cNvPr id="106" name="Connettore curvo 105">
                      <a:extLst>
                        <a:ext uri="{FF2B5EF4-FFF2-40B4-BE49-F238E27FC236}">
                          <a16:creationId xmlns:a16="http://schemas.microsoft.com/office/drawing/2014/main" id="{5F6CD8E5-0A1C-4DF8-A591-56A672B042A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491761" y="543109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Connettore curvo 106">
                      <a:extLst>
                        <a:ext uri="{FF2B5EF4-FFF2-40B4-BE49-F238E27FC236}">
                          <a16:creationId xmlns:a16="http://schemas.microsoft.com/office/drawing/2014/main" id="{0A6B2E13-3DC3-4D94-8590-B00B16412E3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644625" y="5580635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Connettore curvo 107">
                      <a:extLst>
                        <a:ext uri="{FF2B5EF4-FFF2-40B4-BE49-F238E27FC236}">
                          <a16:creationId xmlns:a16="http://schemas.microsoft.com/office/drawing/2014/main" id="{4D76D5A5-660E-4BE7-957C-E6595A89D43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793236" y="5735792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Connettore curvo 108">
                      <a:extLst>
                        <a:ext uri="{FF2B5EF4-FFF2-40B4-BE49-F238E27FC236}">
                          <a16:creationId xmlns:a16="http://schemas.microsoft.com/office/drawing/2014/main" id="{6BFABE9A-8A1E-475F-97EA-66B4CE9831C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948595" y="589122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Connettore curvo 109">
                      <a:extLst>
                        <a:ext uri="{FF2B5EF4-FFF2-40B4-BE49-F238E27FC236}">
                          <a16:creationId xmlns:a16="http://schemas.microsoft.com/office/drawing/2014/main" id="{314AFDC9-4A7A-41FE-B6E9-8D6D51FAE33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098709" y="6042101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Connettore curvo 110">
                      <a:extLst>
                        <a:ext uri="{FF2B5EF4-FFF2-40B4-BE49-F238E27FC236}">
                          <a16:creationId xmlns:a16="http://schemas.microsoft.com/office/drawing/2014/main" id="{0E15F5FF-A35B-443C-87B0-B217B0B1C66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8252822" y="6194586"/>
                      <a:ext cx="168216" cy="84577"/>
                    </a:xfrm>
                    <a:prstGeom prst="curvedConnector3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3" name="Connettore curvo 112">
                    <a:extLst>
                      <a:ext uri="{FF2B5EF4-FFF2-40B4-BE49-F238E27FC236}">
                        <a16:creationId xmlns:a16="http://schemas.microsoft.com/office/drawing/2014/main" id="{EAF3773D-4064-440D-BA64-B966A0FFDDE6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454900" y="5713749"/>
                    <a:ext cx="91363" cy="5364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ttore curvo 113">
                    <a:extLst>
                      <a:ext uri="{FF2B5EF4-FFF2-40B4-BE49-F238E27FC236}">
                        <a16:creationId xmlns:a16="http://schemas.microsoft.com/office/drawing/2014/main" id="{B554BB5F-5039-473F-84EE-B9BF1EE897E2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549031" y="5640796"/>
                    <a:ext cx="92965" cy="53643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nettore curvo 114">
                    <a:extLst>
                      <a:ext uri="{FF2B5EF4-FFF2-40B4-BE49-F238E27FC236}">
                        <a16:creationId xmlns:a16="http://schemas.microsoft.com/office/drawing/2014/main" id="{C5238C1C-7B25-4F2F-AEF3-561FA0F07E6A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649648" y="5560985"/>
                    <a:ext cx="92965" cy="51913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nettore curvo 115">
                    <a:extLst>
                      <a:ext uri="{FF2B5EF4-FFF2-40B4-BE49-F238E27FC236}">
                        <a16:creationId xmlns:a16="http://schemas.microsoft.com/office/drawing/2014/main" id="{B4241682-8D6A-4E7E-B27B-173FA043DE37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757653" y="5483059"/>
                    <a:ext cx="91362" cy="53643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nettore curvo 116">
                    <a:extLst>
                      <a:ext uri="{FF2B5EF4-FFF2-40B4-BE49-F238E27FC236}">
                        <a16:creationId xmlns:a16="http://schemas.microsoft.com/office/drawing/2014/main" id="{BEBEF1D3-5D8A-4843-8F9C-B280C812C788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854778" y="5402382"/>
                    <a:ext cx="91362" cy="51913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nettore curvo 117">
                    <a:extLst>
                      <a:ext uri="{FF2B5EF4-FFF2-40B4-BE49-F238E27FC236}">
                        <a16:creationId xmlns:a16="http://schemas.microsoft.com/office/drawing/2014/main" id="{28DA9E8D-4713-44DC-A4BF-D590F0BD7986}"/>
                      </a:ext>
                    </a:extLst>
                  </p:cNvPr>
                  <p:cNvCxnSpPr/>
                  <p:nvPr/>
                </p:nvCxnSpPr>
                <p:spPr>
                  <a:xfrm rot="11444907" flipH="1">
                    <a:off x="7956530" y="5325885"/>
                    <a:ext cx="91362" cy="53644"/>
                  </a:xfrm>
                  <a:prstGeom prst="curvedConnector3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0" name="CasellaDiTesto 129">
                  <a:extLst>
                    <a:ext uri="{FF2B5EF4-FFF2-40B4-BE49-F238E27FC236}">
                      <a16:creationId xmlns:a16="http://schemas.microsoft.com/office/drawing/2014/main" id="{BE96BBC0-1A21-4C22-9B59-2B7710F7BC3A}"/>
                    </a:ext>
                  </a:extLst>
                </p:cNvPr>
                <p:cNvSpPr txBox="1"/>
                <p:nvPr/>
              </p:nvSpPr>
              <p:spPr>
                <a:xfrm>
                  <a:off x="6970735" y="5097863"/>
                  <a:ext cx="1456239" cy="4154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it-IT" sz="1050" b="1" dirty="0" err="1">
                      <a:ln/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Liver</a:t>
                  </a:r>
                  <a:r>
                    <a:rPr lang="it-IT" sz="1050" b="1" dirty="0">
                      <a:ln/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it-IT" sz="1050" b="1" dirty="0" err="1">
                      <a:ln/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fibrotic</a:t>
                  </a:r>
                  <a:r>
                    <a:rPr lang="it-IT" sz="1050" b="1" dirty="0">
                      <a:ln/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it-IT" sz="1050" b="1" dirty="0" err="1">
                      <a:ln/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environement</a:t>
                  </a:r>
                  <a:endParaRPr lang="it-IT" sz="1050" b="1" dirty="0">
                    <a:ln/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44" name="CasellaDiTesto 1043">
              <a:extLst>
                <a:ext uri="{FF2B5EF4-FFF2-40B4-BE49-F238E27FC236}">
                  <a16:creationId xmlns:a16="http://schemas.microsoft.com/office/drawing/2014/main" id="{D77A9B7E-F39E-4212-B000-B2CA712281E5}"/>
                </a:ext>
              </a:extLst>
            </p:cNvPr>
            <p:cNvSpPr txBox="1"/>
            <p:nvPr/>
          </p:nvSpPr>
          <p:spPr>
            <a:xfrm>
              <a:off x="3190108" y="4219063"/>
              <a:ext cx="318151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THE PROPOSED MODEL</a:t>
              </a:r>
            </a:p>
          </p:txBody>
        </p:sp>
      </p:grpSp>
      <p:sp>
        <p:nvSpPr>
          <p:cNvPr id="25606" name="CasellaDiTesto 189">
            <a:extLst>
              <a:ext uri="{FF2B5EF4-FFF2-40B4-BE49-F238E27FC236}">
                <a16:creationId xmlns:a16="http://schemas.microsoft.com/office/drawing/2014/main" id="{43164FDB-76BD-4657-9C9B-2F4DB85C0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2916238"/>
            <a:ext cx="247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59" name="Rettangolo 6">
            <a:extLst>
              <a:ext uri="{FF2B5EF4-FFF2-40B4-BE49-F238E27FC236}">
                <a16:creationId xmlns:a16="http://schemas.microsoft.com/office/drawing/2014/main" id="{E21C29E2-8C9B-4C73-89E5-E275A7B32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714572"/>
            <a:ext cx="48958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r>
              <a:rPr lang="en-US" altLang="it-IT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data shows for the first time that CRC-</a:t>
            </a:r>
            <a:r>
              <a:rPr lang="en-US" altLang="it-IT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sEVs</a:t>
            </a:r>
            <a:r>
              <a:rPr lang="en-US" altLang="it-IT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modulate the properties of hepatocytes already in the pre-metastatic phase , inducing</a:t>
            </a:r>
            <a:r>
              <a:rPr lang="en-US" altLang="it-IT" sz="1200" b="1" i="1" strike="sngStrik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 to mesenchymal transition (EMT) induced by </a:t>
            </a:r>
            <a:r>
              <a:rPr lang="en-US" altLang="it-IT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sEVs</a:t>
            </a:r>
            <a:r>
              <a:rPr lang="en-US" altLang="it-IT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-TGF-beta.</a:t>
            </a:r>
            <a:endParaRPr lang="it-IT" altLang="it-IT" sz="1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CasellaDiTesto 5">
            <a:extLst>
              <a:ext uri="{FF2B5EF4-FFF2-40B4-BE49-F238E27FC236}">
                <a16:creationId xmlns:a16="http://schemas.microsoft.com/office/drawing/2014/main" id="{E0A84096-EC28-4284-8703-08EA0856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3338513"/>
            <a:ext cx="4090987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altLang="it-IT" sz="1200" b="1" i="1" dirty="0">
              <a:solidFill>
                <a:srgbClr val="002060"/>
              </a:solidFill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it-IT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Hepatocytes could play an active role in the formation of the pre-metastatic niche participating in the formation of a fibrotic environment fundamental to support metastatic growth. </a:t>
            </a:r>
          </a:p>
          <a:p>
            <a:pPr algn="just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altLang="it-IT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</p:txBody>
      </p:sp>
      <p:pic>
        <p:nvPicPr>
          <p:cNvPr id="25762" name="Audio 25761">
            <a:hlinkClick r:id="" action="ppaction://media"/>
            <a:extLst>
              <a:ext uri="{FF2B5EF4-FFF2-40B4-BE49-F238E27FC236}">
                <a16:creationId xmlns:a16="http://schemas.microsoft.com/office/drawing/2014/main" id="{A06089C4-D409-4DD0-BBD5-34A28BC24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7"/>
    </mc:Choice>
    <mc:Fallback xmlns="">
      <p:transition spd="slow" advTm="32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6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8306</TotalTime>
  <Words>378</Words>
  <Application>Microsoft Office PowerPoint</Application>
  <PresentationFormat>Presentazione su schermo (4:3)</PresentationFormat>
  <Paragraphs>87</Paragraphs>
  <Slides>6</Slides>
  <Notes>2</Notes>
  <HiddenSlides>0</HiddenSlides>
  <MMClips>6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Times New Roman</vt:lpstr>
      <vt:lpstr>Wingdings 3</vt:lpstr>
      <vt:lpstr>Filo</vt:lpstr>
      <vt:lpstr>Chart</vt:lpstr>
      <vt:lpstr>Presentazione standard di PowerPoint</vt:lpstr>
      <vt:lpstr>Small extracellular vesicles (sEVs) released from colon cancer cell lines  (CRC) and liver parenchyma  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Relatore: Prof.ssa Simona Fontana Correlatore: Dr.ssa Marzia Pucci</dc:title>
  <dc:creator>anituccia stassi</dc:creator>
  <cp:lastModifiedBy>MARZIA Pucci</cp:lastModifiedBy>
  <cp:revision>900</cp:revision>
  <dcterms:created xsi:type="dcterms:W3CDTF">2020-01-21T21:27:25Z</dcterms:created>
  <dcterms:modified xsi:type="dcterms:W3CDTF">2021-05-19T17:03:38Z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